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304" r:id="rId4"/>
    <p:sldId id="267" r:id="rId5"/>
    <p:sldId id="313" r:id="rId6"/>
    <p:sldId id="301" r:id="rId7"/>
    <p:sldId id="302" r:id="rId8"/>
    <p:sldId id="306" r:id="rId9"/>
    <p:sldId id="315" r:id="rId10"/>
    <p:sldId id="307" r:id="rId11"/>
    <p:sldId id="314" r:id="rId12"/>
    <p:sldId id="268" r:id="rId13"/>
    <p:sldId id="272" r:id="rId14"/>
    <p:sldId id="279" r:id="rId15"/>
    <p:sldId id="280" r:id="rId16"/>
    <p:sldId id="281" r:id="rId17"/>
    <p:sldId id="263" r:id="rId18"/>
    <p:sldId id="298" r:id="rId19"/>
    <p:sldId id="294" r:id="rId20"/>
    <p:sldId id="295" r:id="rId21"/>
    <p:sldId id="296" r:id="rId22"/>
    <p:sldId id="297" r:id="rId23"/>
    <p:sldId id="300" r:id="rId24"/>
    <p:sldId id="316" r:id="rId25"/>
    <p:sldId id="285" r:id="rId26"/>
    <p:sldId id="284" r:id="rId27"/>
    <p:sldId id="312" r:id="rId28"/>
    <p:sldId id="311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D15936B-18F5-4316-A82E-5A606B194105}">
          <p14:sldIdLst>
            <p14:sldId id="256"/>
            <p14:sldId id="269"/>
          </p14:sldIdLst>
        </p14:section>
        <p14:section name="Computability" id="{A67A58C1-F74B-4CBD-BC7C-D303CBEF9C34}">
          <p14:sldIdLst>
            <p14:sldId id="304"/>
            <p14:sldId id="267"/>
            <p14:sldId id="313"/>
            <p14:sldId id="301"/>
            <p14:sldId id="302"/>
            <p14:sldId id="306"/>
            <p14:sldId id="315"/>
            <p14:sldId id="307"/>
            <p14:sldId id="314"/>
            <p14:sldId id="268"/>
          </p14:sldIdLst>
        </p14:section>
        <p14:section name="Complexity Theory" id="{BBA0E2CE-D8C4-4E17-807E-7BEE6137A73B}">
          <p14:sldIdLst>
            <p14:sldId id="272"/>
            <p14:sldId id="279"/>
            <p14:sldId id="280"/>
            <p14:sldId id="281"/>
            <p14:sldId id="263"/>
          </p14:sldIdLst>
        </p14:section>
        <p14:section name="Proof Knapsack" id="{74E27E71-792D-4F83-B041-E5DFD9E68082}">
          <p14:sldIdLst>
            <p14:sldId id="298"/>
            <p14:sldId id="294"/>
            <p14:sldId id="295"/>
            <p14:sldId id="296"/>
            <p14:sldId id="297"/>
            <p14:sldId id="300"/>
            <p14:sldId id="316"/>
          </p14:sldIdLst>
        </p14:section>
        <p14:section name="End" id="{73C9808B-12E1-49CD-949D-D5CDA60C662F}">
          <p14:sldIdLst>
            <p14:sldId id="285"/>
            <p14:sldId id="284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83724" autoAdjust="0"/>
  </p:normalViewPr>
  <p:slideViewPr>
    <p:cSldViewPr snapToGrid="0">
      <p:cViewPr varScale="1">
        <p:scale>
          <a:sx n="61" d="100"/>
          <a:sy n="61" d="100"/>
        </p:scale>
        <p:origin x="96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9556-6B45-49E1-A72F-4903F29A862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2CAD5-B4F1-4763-B0F9-8578A4B2EA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1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 Topics go:</a:t>
            </a:r>
          </a:p>
          <a:p>
            <a:r>
              <a:rPr lang="en-GB" dirty="0"/>
              <a:t>	much deeper</a:t>
            </a:r>
          </a:p>
          <a:p>
            <a:r>
              <a:rPr lang="en-GB" dirty="0"/>
              <a:t>	more formal and mathematical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2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what happens now when we put H* into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Either H says H* HALTS</a:t>
            </a:r>
          </a:p>
          <a:p>
            <a:endParaRPr lang="en-GB" dirty="0"/>
          </a:p>
          <a:p>
            <a:r>
              <a:rPr lang="en-GB" dirty="0"/>
              <a:t>But if H says that, H* enters into a endless loop -&gt; doesn’t HALT</a:t>
            </a:r>
          </a:p>
          <a:p>
            <a:endParaRPr lang="en-GB" dirty="0"/>
          </a:p>
          <a:p>
            <a:r>
              <a:rPr lang="en-GB" dirty="0"/>
              <a:t>Contradiction</a:t>
            </a:r>
          </a:p>
          <a:p>
            <a:endParaRPr lang="en-GB" dirty="0"/>
          </a:p>
          <a:p>
            <a:r>
              <a:rPr lang="en-GB" dirty="0"/>
              <a:t>Alternatively: </a:t>
            </a:r>
            <a:r>
              <a:rPr lang="en-GB" b="1" dirty="0"/>
              <a:t>H says </a:t>
            </a:r>
            <a:r>
              <a:rPr lang="en-GB" dirty="0"/>
              <a:t>H* does </a:t>
            </a:r>
            <a:r>
              <a:rPr lang="en-GB" b="1" dirty="0"/>
              <a:t>NOT HALT</a:t>
            </a:r>
          </a:p>
          <a:p>
            <a:endParaRPr lang="en-GB" dirty="0"/>
          </a:p>
          <a:p>
            <a:r>
              <a:rPr lang="en-GB" dirty="0"/>
              <a:t>this means H* </a:t>
            </a:r>
            <a:r>
              <a:rPr lang="en-GB" b="1" u="none" dirty="0"/>
              <a:t>will </a:t>
            </a:r>
            <a:r>
              <a:rPr lang="en-GB" b="0" u="none" dirty="0"/>
              <a:t>immediately</a:t>
            </a:r>
            <a:r>
              <a:rPr lang="en-GB" dirty="0"/>
              <a:t> </a:t>
            </a:r>
            <a:r>
              <a:rPr lang="en-GB" b="1" dirty="0"/>
              <a:t>HALT</a:t>
            </a:r>
            <a:r>
              <a:rPr lang="en-GB" dirty="0"/>
              <a:t> </a:t>
            </a:r>
          </a:p>
          <a:p>
            <a:r>
              <a:rPr lang="en-GB" dirty="0"/>
              <a:t>but this </a:t>
            </a:r>
            <a:r>
              <a:rPr lang="en-GB" b="1" dirty="0"/>
              <a:t>contradicts</a:t>
            </a:r>
            <a:r>
              <a:rPr lang="en-GB" dirty="0"/>
              <a:t> 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Air Travel Planning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Given the airlines airfare constraints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Good solutions that have a good search radius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Cheapest fare can never be guaranteed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Multiply set of Matrices to yield the zero matrix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Given a set of matrices, can you multiply them to get the zero matrix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(usage of one matrix multiple times is allowed)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Hilbert’s tenth problem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Does a polynomial equation (usually more than two variables) have an Integer 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Conway’s Game of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Given two states initial and searched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Will the State searched appear later 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Busy Beaver Champion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Is the given touring machine a busy beaver champion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8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Protein Folding and Solving a Sudoku have in common?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complexity theory: Complexity Classes (categorize problems in how efficient to solve)</a:t>
            </a:r>
          </a:p>
          <a:p>
            <a:r>
              <a:rPr lang="en-GB" dirty="0"/>
              <a:t>look at TWO in this presentation.</a:t>
            </a:r>
          </a:p>
          <a:p>
            <a:endParaRPr lang="en-GB" dirty="0"/>
          </a:p>
          <a:p>
            <a:r>
              <a:rPr lang="en-GB" dirty="0"/>
              <a:t>Class P (easy problems)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Multiplication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Sorting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Everything that can be answered in </a:t>
            </a:r>
            <a:r>
              <a:rPr lang="en-GB" b="1" dirty="0"/>
              <a:t>Polynomial time </a:t>
            </a:r>
          </a:p>
          <a:p>
            <a:endParaRPr lang="en-GB" dirty="0"/>
          </a:p>
          <a:p>
            <a:r>
              <a:rPr lang="en-GB" dirty="0"/>
              <a:t>Can be still </a:t>
            </a:r>
            <a:r>
              <a:rPr lang="en-GB" b="1" dirty="0"/>
              <a:t>too slow </a:t>
            </a:r>
            <a:r>
              <a:rPr lang="en-GB" dirty="0"/>
              <a:t>to be </a:t>
            </a:r>
            <a:r>
              <a:rPr lang="en-GB" b="1" dirty="0"/>
              <a:t>practical</a:t>
            </a:r>
            <a:r>
              <a:rPr lang="en-GB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5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Puzzle</a:t>
            </a:r>
          </a:p>
          <a:p>
            <a:r>
              <a:rPr lang="en-GB" dirty="0"/>
              <a:t>Map/Graph Colouring</a:t>
            </a:r>
          </a:p>
          <a:p>
            <a:r>
              <a:rPr lang="en-GB" dirty="0"/>
              <a:t>Sudoku</a:t>
            </a:r>
          </a:p>
          <a:p>
            <a:r>
              <a:rPr lang="en-GB" dirty="0"/>
              <a:t>Protein Folding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NP = (Nondeterministic polynomial time)</a:t>
            </a:r>
          </a:p>
          <a:p>
            <a:r>
              <a:rPr lang="en-GB" dirty="0"/>
              <a:t>Given a </a:t>
            </a:r>
            <a:r>
              <a:rPr lang="en-GB" b="1" dirty="0"/>
              <a:t>solution</a:t>
            </a:r>
            <a:r>
              <a:rPr lang="en-GB" dirty="0"/>
              <a:t>: </a:t>
            </a:r>
            <a:r>
              <a:rPr lang="en-GB" b="1" dirty="0"/>
              <a:t>polynomial time </a:t>
            </a:r>
            <a:r>
              <a:rPr lang="en-GB" dirty="0"/>
              <a:t>to </a:t>
            </a:r>
            <a:r>
              <a:rPr lang="en-GB" b="1" dirty="0"/>
              <a:t>verify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8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Arguably biggest unsolved question in complexity theory</a:t>
            </a:r>
          </a:p>
          <a:p>
            <a:r>
              <a:rPr lang="en-GB" dirty="0"/>
              <a:t>Millennium price problem (Clay Mathematics Institute; 1 million dollars)</a:t>
            </a:r>
          </a:p>
          <a:p>
            <a:endParaRPr lang="en-GB" dirty="0"/>
          </a:p>
          <a:p>
            <a:r>
              <a:rPr lang="en-GB" dirty="0"/>
              <a:t>Fast to verify problems =? fast to solve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8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NP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Verify solution in polynomial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NP-hard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Reduce other problem in polynomial time to 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4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Optimization problem: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Fill Backpack to be most valuable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As decision problem: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there a </a:t>
            </a:r>
            <a:r>
              <a:rPr lang="en-GB" b="1" dirty="0"/>
              <a:t>combination</a:t>
            </a:r>
            <a:r>
              <a:rPr lang="en-GB" dirty="0"/>
              <a:t> of </a:t>
            </a:r>
            <a:r>
              <a:rPr lang="en-GB" b="1" dirty="0"/>
              <a:t>items</a:t>
            </a:r>
            <a:r>
              <a:rPr lang="en-GB" dirty="0"/>
              <a:t> that </a:t>
            </a:r>
            <a:r>
              <a:rPr lang="en-GB" b="1" dirty="0"/>
              <a:t>reaches</a:t>
            </a:r>
            <a:r>
              <a:rPr lang="en-GB" dirty="0"/>
              <a:t> the </a:t>
            </a:r>
            <a:r>
              <a:rPr lang="en-GB" b="1" dirty="0"/>
              <a:t>cost threshold C</a:t>
            </a:r>
            <a:r>
              <a:rPr lang="en-GB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92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Question: Is there a combination of items that is higher than 10€ that fits in the backpack.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Given a Solution how do we check it? -&gt; NEXT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6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Checking in linear time: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Does it Fit? -&gt; Add up all sizes -&gt; NEXT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5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Computers can:</a:t>
            </a:r>
          </a:p>
          <a:p>
            <a:endParaRPr lang="en-GB" dirty="0"/>
          </a:p>
          <a:p>
            <a:r>
              <a:rPr lang="en-GB" dirty="0"/>
              <a:t>Recognize Faces</a:t>
            </a:r>
          </a:p>
          <a:p>
            <a:r>
              <a:rPr lang="en-GB" dirty="0"/>
              <a:t>Predict the Weather</a:t>
            </a:r>
          </a:p>
          <a:p>
            <a:r>
              <a:rPr lang="en-GB" dirty="0"/>
              <a:t>Drive Cars (Soon)</a:t>
            </a:r>
          </a:p>
          <a:p>
            <a:endParaRPr lang="en-GB" dirty="0"/>
          </a:p>
          <a:p>
            <a:r>
              <a:rPr lang="en-GB" dirty="0"/>
              <a:t>Everything?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11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it pass the cost threshold? -&gt; Add up all costs</a:t>
            </a:r>
          </a:p>
          <a:p>
            <a:endParaRPr lang="en-GB" dirty="0"/>
          </a:p>
          <a:p>
            <a:r>
              <a:rPr lang="en-GB" dirty="0"/>
              <a:t>Two checks per item -&gt; Complexity 2*n</a:t>
            </a:r>
          </a:p>
          <a:p>
            <a:endParaRPr lang="en-GB" dirty="0"/>
          </a:p>
          <a:p>
            <a:r>
              <a:rPr lang="en-GB" dirty="0"/>
              <a:t>Now we have shown: </a:t>
            </a:r>
            <a:r>
              <a:rPr lang="en-GB" b="1" dirty="0"/>
              <a:t>It is in NP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63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show it is NP-hard</a:t>
            </a:r>
          </a:p>
          <a:p>
            <a:endParaRPr lang="en-GB" dirty="0"/>
          </a:p>
          <a:p>
            <a:r>
              <a:rPr lang="en-GB" dirty="0"/>
              <a:t>We need </a:t>
            </a:r>
            <a:r>
              <a:rPr lang="en-GB" b="1" dirty="0"/>
              <a:t>another problem</a:t>
            </a:r>
            <a:r>
              <a:rPr lang="en-GB" dirty="0"/>
              <a:t> which we can </a:t>
            </a:r>
            <a:r>
              <a:rPr lang="en-GB" b="1" dirty="0"/>
              <a:t>reduce</a:t>
            </a:r>
            <a:r>
              <a:rPr lang="en-GB" dirty="0"/>
              <a:t> to </a:t>
            </a:r>
            <a:r>
              <a:rPr lang="en-GB" b="1" dirty="0"/>
              <a:t>Knapsack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GB" b="1" dirty="0"/>
              <a:t>Partition problem</a:t>
            </a:r>
            <a:endParaRPr lang="en-GB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Given a list of numbers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Is it possible to </a:t>
            </a:r>
            <a:r>
              <a:rPr lang="en-GB" b="1" dirty="0"/>
              <a:t>divide</a:t>
            </a:r>
            <a:r>
              <a:rPr lang="en-GB" b="0" dirty="0"/>
              <a:t> them into </a:t>
            </a:r>
            <a:r>
              <a:rPr lang="en-GB" b="1" dirty="0"/>
              <a:t>two separate lists </a:t>
            </a:r>
            <a:r>
              <a:rPr lang="en-GB" b="0" dirty="0"/>
              <a:t>so that the </a:t>
            </a:r>
            <a:r>
              <a:rPr lang="en-GB" b="1" dirty="0"/>
              <a:t>sum of the elements </a:t>
            </a:r>
            <a:r>
              <a:rPr lang="en-GB" b="0" dirty="0"/>
              <a:t>are the same for both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96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Double each elements size</a:t>
            </a:r>
          </a:p>
          <a:p>
            <a:r>
              <a:rPr lang="en-GB" dirty="0"/>
              <a:t>Set cost threshold and capacity of backpack to the same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8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Basically double each elements size</a:t>
            </a:r>
          </a:p>
          <a:p>
            <a:r>
              <a:rPr lang="en-GB" dirty="0"/>
              <a:t>Set cost threshold and capacity of backpack to the same.</a:t>
            </a:r>
          </a:p>
          <a:p>
            <a:endParaRPr lang="en-GB" dirty="0"/>
          </a:p>
          <a:p>
            <a:r>
              <a:rPr lang="en-GB" dirty="0"/>
              <a:t>Cost Threshold ensures greater or equal than</a:t>
            </a:r>
          </a:p>
          <a:p>
            <a:r>
              <a:rPr lang="en-GB" dirty="0"/>
              <a:t>Weight capacity ensures smaller or equal than</a:t>
            </a:r>
          </a:p>
          <a:p>
            <a:endParaRPr lang="en-GB" dirty="0"/>
          </a:p>
          <a:p>
            <a:r>
              <a:rPr lang="en-GB" dirty="0"/>
              <a:t>This means it has to be exactly the sum of the group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67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Broken Crypto</a:t>
                </a:r>
              </a:p>
              <a:p>
                <a:endParaRPr lang="en-GB" dirty="0"/>
              </a:p>
              <a:p>
                <a:r>
                  <a:rPr lang="en-GB" dirty="0"/>
                  <a:t>Advances in Industrial Production (e.g. less waste)</a:t>
                </a:r>
              </a:p>
              <a:p>
                <a:r>
                  <a:rPr lang="en-GB" dirty="0"/>
                  <a:t>Better cheaper public transport (efficient route planning)</a:t>
                </a:r>
              </a:p>
              <a:p>
                <a:r>
                  <a:rPr lang="en-GB" dirty="0"/>
                  <a:t>Leaps in Maths (Automatic Proofs)</a:t>
                </a:r>
              </a:p>
              <a:p>
                <a:r>
                  <a:rPr lang="en-GB" dirty="0"/>
                  <a:t>Dramatic Advances in Medicine (protein folding)</a:t>
                </a:r>
              </a:p>
              <a:p>
                <a:endParaRPr lang="en-GB" dirty="0"/>
              </a:p>
              <a:p>
                <a:r>
                  <a:rPr lang="en-GB" dirty="0"/>
                  <a:t>Not automatically -&gt; </a:t>
                </a:r>
                <a:r>
                  <a:rPr lang="en-GB" b="1" dirty="0"/>
                  <a:t>Non</a:t>
                </a:r>
                <a:r>
                  <a:rPr lang="en-GB" dirty="0"/>
                  <a:t> </a:t>
                </a:r>
                <a:r>
                  <a:rPr lang="en-GB" b="1" dirty="0"/>
                  <a:t>algorithmic</a:t>
                </a:r>
                <a:r>
                  <a:rPr lang="en-GB" dirty="0"/>
                  <a:t> proof OR algorithm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dirty="0"/>
                  <a:t>) for </a:t>
                </a:r>
                <a:r>
                  <a:rPr lang="en-GB" b="1" dirty="0"/>
                  <a:t>practical</a:t>
                </a:r>
                <a:r>
                  <a:rPr lang="en-GB" dirty="0"/>
                  <a:t> usage </a:t>
                </a:r>
                <a:r>
                  <a:rPr lang="en-GB" b="1" dirty="0"/>
                  <a:t>to slow</a:t>
                </a:r>
                <a:endParaRPr lang="en-GB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Broken Crypto</a:t>
                </a:r>
              </a:p>
              <a:p>
                <a:endParaRPr lang="en-GB" dirty="0"/>
              </a:p>
              <a:p>
                <a:r>
                  <a:rPr lang="en-GB" dirty="0"/>
                  <a:t>Advances in Industrial Production (e.g. less waste)</a:t>
                </a:r>
              </a:p>
              <a:p>
                <a:r>
                  <a:rPr lang="en-GB" dirty="0"/>
                  <a:t>Better cheaper public transport (efficient route planning)</a:t>
                </a:r>
              </a:p>
              <a:p>
                <a:r>
                  <a:rPr lang="en-GB" dirty="0"/>
                  <a:t>Leaps in Maths (Automatic Proofs)</a:t>
                </a:r>
              </a:p>
              <a:p>
                <a:r>
                  <a:rPr lang="en-GB" dirty="0"/>
                  <a:t>Dramatic Advances in Medicine (protein folding)</a:t>
                </a:r>
              </a:p>
              <a:p>
                <a:endParaRPr lang="en-GB" dirty="0"/>
              </a:p>
              <a:p>
                <a:r>
                  <a:rPr lang="en-GB" dirty="0"/>
                  <a:t>Not automatically -&gt; </a:t>
                </a:r>
                <a:r>
                  <a:rPr lang="en-GB" b="1" dirty="0"/>
                  <a:t>Non</a:t>
                </a:r>
                <a:r>
                  <a:rPr lang="en-GB" dirty="0"/>
                  <a:t> </a:t>
                </a:r>
                <a:r>
                  <a:rPr lang="en-GB" b="1" dirty="0"/>
                  <a:t>algorithmic</a:t>
                </a:r>
                <a:r>
                  <a:rPr lang="en-GB" dirty="0"/>
                  <a:t> proof OR algorithm (</a:t>
                </a:r>
                <a:r>
                  <a:rPr lang="de-DE" b="0" i="0" dirty="0">
                    <a:latin typeface="Cambria Math" panose="02040503050406030204" pitchFamily="18" charset="0"/>
                  </a:rPr>
                  <a:t>𝑛</a:t>
                </a:r>
                <a:r>
                  <a:rPr lang="en-GB" b="0" i="0" dirty="0">
                    <a:latin typeface="Cambria Math" panose="02040503050406030204" pitchFamily="18" charset="0"/>
                  </a:rPr>
                  <a:t>^</a:t>
                </a:r>
                <a:r>
                  <a:rPr lang="de-DE" b="0" i="0" dirty="0">
                    <a:latin typeface="Cambria Math" panose="02040503050406030204" pitchFamily="18" charset="0"/>
                  </a:rPr>
                  <a:t>100</a:t>
                </a:r>
                <a:r>
                  <a:rPr lang="en-GB" dirty="0"/>
                  <a:t>) for </a:t>
                </a:r>
                <a:r>
                  <a:rPr lang="en-GB" b="1" dirty="0"/>
                  <a:t>practical</a:t>
                </a:r>
                <a:r>
                  <a:rPr lang="en-GB" dirty="0"/>
                  <a:t> usage </a:t>
                </a:r>
                <a:r>
                  <a:rPr lang="en-GB" b="1" dirty="0"/>
                  <a:t>to slow</a:t>
                </a:r>
                <a:endParaRPr lang="en-GB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67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Computers cannot do EVERYTHING</a:t>
            </a:r>
          </a:p>
          <a:p>
            <a:endParaRPr lang="en-GB" dirty="0"/>
          </a:p>
          <a:p>
            <a:endParaRPr lang="en-GB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62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Computers cannot do EVERYTHING</a:t>
            </a:r>
          </a:p>
          <a:p>
            <a:endParaRPr lang="en-GB" dirty="0"/>
          </a:p>
          <a:p>
            <a:r>
              <a:rPr lang="en-GB" dirty="0"/>
              <a:t>Certain Problems -&gt; solve one fast -&gt; next slide</a:t>
            </a:r>
            <a:endParaRPr lang="en-GB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22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Computers cannot do EVERYTHING</a:t>
            </a:r>
          </a:p>
          <a:p>
            <a:endParaRPr lang="en-GB" dirty="0"/>
          </a:p>
          <a:p>
            <a:r>
              <a:rPr lang="en-GB" dirty="0"/>
              <a:t>Certain Problems -&gt; solve one fast -&gt; solve all fast -&gt; </a:t>
            </a:r>
            <a:r>
              <a:rPr lang="en-GB" u="sng" dirty="0"/>
              <a:t>Probably not possible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9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Suppose we have a program, is this program given an input ever going to HALT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have a PROGRAM and an INPUT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the PROGRAM going to HALT on the INPUT?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Impossible to solve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dirty="0"/>
              <a:t>How are we going to prove it?</a:t>
            </a:r>
          </a:p>
          <a:p>
            <a:pPr marL="0" indent="0">
              <a:buFont typeface="+mj-lt"/>
              <a:buNone/>
            </a:pPr>
            <a:r>
              <a:rPr lang="en-GB" dirty="0"/>
              <a:t>Proof by contradiction.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How does it work?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600" b="1" dirty="0"/>
              <a:t>Make an assumption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600" b="1" dirty="0"/>
              <a:t>Show it leads to contradiction</a:t>
            </a:r>
          </a:p>
          <a:p>
            <a:endParaRPr lang="en-GB" dirty="0"/>
          </a:p>
          <a:p>
            <a:r>
              <a:rPr lang="en-GB" b="1" dirty="0"/>
              <a:t>Therefore </a:t>
            </a:r>
            <a:r>
              <a:rPr lang="en-GB" b="1" u="sng" dirty="0"/>
              <a:t>assumption</a:t>
            </a:r>
            <a:r>
              <a:rPr lang="en-GB" b="1" dirty="0"/>
              <a:t> must be </a:t>
            </a:r>
            <a:r>
              <a:rPr lang="en-GB" b="1" u="sng" dirty="0"/>
              <a:t>wrong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6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assumption: </a:t>
            </a:r>
          </a:p>
          <a:p>
            <a:r>
              <a:rPr lang="en-GB" dirty="0"/>
              <a:t>We have a program/machine that:</a:t>
            </a:r>
          </a:p>
          <a:p>
            <a:r>
              <a:rPr lang="en-GB" dirty="0"/>
              <a:t>	Says if program will halt</a:t>
            </a:r>
          </a:p>
          <a:p>
            <a:r>
              <a:rPr lang="en-GB" dirty="0"/>
              <a:t>	given the input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8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Construct other machine/program H*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Uses H but gives H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a program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Give program itself as input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dirty="0"/>
              <a:t>If H says program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is going to </a:t>
            </a:r>
            <a:r>
              <a:rPr lang="en-GB" b="1" dirty="0"/>
              <a:t>HALT</a:t>
            </a:r>
            <a:r>
              <a:rPr lang="en-GB" dirty="0"/>
              <a:t> </a:t>
            </a:r>
            <a:r>
              <a:rPr lang="en-GB" u="sng" dirty="0"/>
              <a:t>our machine</a:t>
            </a:r>
            <a:r>
              <a:rPr lang="en-GB" dirty="0"/>
              <a:t> will go in </a:t>
            </a:r>
            <a:r>
              <a:rPr lang="en-GB" b="1" dirty="0"/>
              <a:t>endless loop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If </a:t>
            </a:r>
            <a:r>
              <a:rPr lang="en-GB" b="1" u="none" dirty="0"/>
              <a:t>NOT</a:t>
            </a:r>
            <a:r>
              <a:rPr lang="en-GB" dirty="0"/>
              <a:t> going to </a:t>
            </a:r>
            <a:r>
              <a:rPr lang="en-GB" b="1" u="none" dirty="0"/>
              <a:t>HALT</a:t>
            </a:r>
            <a:r>
              <a:rPr lang="en-GB" b="0" u="none" dirty="0"/>
              <a:t> </a:t>
            </a:r>
            <a:r>
              <a:rPr lang="en-GB" b="0" u="sng" dirty="0"/>
              <a:t>our</a:t>
            </a:r>
            <a:r>
              <a:rPr lang="en-GB" b="1" u="sng" dirty="0"/>
              <a:t> </a:t>
            </a:r>
            <a:r>
              <a:rPr lang="en-GB" b="0" u="sng" dirty="0"/>
              <a:t>machine</a:t>
            </a:r>
            <a:r>
              <a:rPr lang="en-GB" b="0" u="none" dirty="0"/>
              <a:t> will </a:t>
            </a:r>
            <a:r>
              <a:rPr lang="en-GB" b="1" u="none" dirty="0"/>
              <a:t>HALT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9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 happens now when we put H* </a:t>
            </a:r>
            <a:r>
              <a:rPr lang="en-GB" b="1" dirty="0"/>
              <a:t>into 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what happens now when we put H* into H</a:t>
            </a:r>
          </a:p>
          <a:p>
            <a:endParaRPr lang="en-GB" dirty="0"/>
          </a:p>
          <a:p>
            <a:r>
              <a:rPr lang="en-GB" dirty="0"/>
              <a:t>First possibility: </a:t>
            </a:r>
            <a:r>
              <a:rPr lang="en-GB" b="1" dirty="0"/>
              <a:t>H says</a:t>
            </a:r>
            <a:r>
              <a:rPr lang="en-GB" dirty="0"/>
              <a:t> H* </a:t>
            </a:r>
            <a:r>
              <a:rPr lang="en-GB" b="1" dirty="0"/>
              <a:t>HALTS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5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what happens now when we put H* into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First possibility: H says H* HALTS</a:t>
            </a:r>
          </a:p>
          <a:p>
            <a:endParaRPr lang="en-GB" dirty="0"/>
          </a:p>
          <a:p>
            <a:r>
              <a:rPr lang="en-GB" dirty="0"/>
              <a:t>But </a:t>
            </a:r>
            <a:r>
              <a:rPr lang="en-GB" b="1" dirty="0"/>
              <a:t>if </a:t>
            </a:r>
            <a:r>
              <a:rPr lang="en-GB" dirty="0"/>
              <a:t>H </a:t>
            </a:r>
            <a:r>
              <a:rPr lang="en-GB" b="1" dirty="0"/>
              <a:t>says</a:t>
            </a:r>
            <a:r>
              <a:rPr lang="en-GB" dirty="0"/>
              <a:t> </a:t>
            </a:r>
            <a:r>
              <a:rPr lang="en-GB" b="1" dirty="0"/>
              <a:t>that</a:t>
            </a:r>
            <a:r>
              <a:rPr lang="en-GB" dirty="0"/>
              <a:t>, H* </a:t>
            </a:r>
            <a:r>
              <a:rPr lang="en-GB" b="1" dirty="0"/>
              <a:t>enters</a:t>
            </a:r>
            <a:r>
              <a:rPr lang="en-GB" dirty="0"/>
              <a:t> into a </a:t>
            </a:r>
            <a:r>
              <a:rPr lang="en-GB" b="1" dirty="0"/>
              <a:t>endless loop</a:t>
            </a:r>
            <a:r>
              <a:rPr lang="en-GB" dirty="0"/>
              <a:t> -&gt; meaning it does </a:t>
            </a:r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b="1" dirty="0"/>
              <a:t>HALT</a:t>
            </a:r>
          </a:p>
          <a:p>
            <a:endParaRPr lang="en-GB" dirty="0"/>
          </a:p>
          <a:p>
            <a:r>
              <a:rPr lang="en-GB" b="1" dirty="0"/>
              <a:t>Contradiction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AD5-B4F1-4763-B0F9-8578A4B2EA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524FE-49B3-4E42-B049-8E0818CC8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8A7A57-C8E8-48B4-A4B4-CFC312AE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7C015-F2AF-4FA1-B28A-6580BE5B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9ECD2-23AA-459D-BC5D-E8C8FF2A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5560EB-738B-4AF0-ADA7-0AB52833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40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93C84-5041-4F1F-BCA6-E611A7AF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2C803D-77E2-4B72-8E61-1C7A1C8FE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79D24-1180-439B-ABC6-FF4C2DDB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4C30A0-5216-403F-BAE5-63E25D0E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09EEC5-C4C2-4A19-84FB-B9A5E5DB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55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F15685-7FE7-498C-98EF-0BAA78CAE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FC6ADE-EC6E-49DF-B707-F2B3A926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8F14AD-839F-403D-9981-91F9F85A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F2565A-0661-4F83-8732-56C30AE9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901C3-C971-417E-87A0-D7BC4C45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00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66010-6918-4357-A676-DFF21A62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0F9AEF-78C6-412F-BF8C-7C6636D06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6816B5-F989-488B-9CC6-1FB242B4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27AB69-9CD6-4D75-B419-1FCE154A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DEA80-BCD1-46FA-B688-3568081E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42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51720-65EC-4757-88E9-DB1B382C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EFE354-6BC1-4B4E-A240-265DEF49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7B097F-C7E8-4BC2-8321-A716735F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929F70-1377-47C2-B717-E9974B0A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785576-21CD-43BE-9827-2E767E36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79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13563-4804-4633-AECA-6A9529D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AA9C45-8D9C-4F9A-9434-AB876C16C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EC9D85-6ADA-47B4-B24D-42AB38872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D11B6D-E3A9-4F0C-8249-985EAA8C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2B956B-D7CC-4888-B721-896C0E85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899F6B-F80D-4301-BAF4-20DFB608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79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BEF18-4640-495F-9BEE-BA9EDDA4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06D0D6-35AD-4609-9D88-5BC087EBE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C7B025-F42F-4C8E-BDBC-46228523C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99302-A767-4D76-97B4-4716CF98C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AE9EED-964A-49BA-A250-48B91B775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B241A-9E95-48F3-BE23-9C782698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87D7BE-9F26-4A6C-8837-C4B35A8E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8530C6-4D06-4947-BFBC-7C7FD912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199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178FB-2923-47CE-A20C-F3D1D1AB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BF90-5FEE-414F-B813-DFA50614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4F18F-9EB7-453B-AA19-CE66A6D8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DEEF75-9754-4679-9E75-8706A7D3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420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D98F8C-4F6D-436F-BF1B-BB35845A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EEB82-507D-4A24-90C5-B6A22706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CA45B8-09DE-47E2-A869-906C0D70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20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72CE-14CE-4F3D-A404-FE4326B8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ADB21-FFE5-4AA1-BEE4-12408A1A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F7AEC9-87FC-4EC9-A904-560FAC8B7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2969F-2CDA-4886-AE9C-8774A667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C3939A-EB05-4CEF-A750-561F0CE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A4DF7F-3034-4066-9354-FB3B0B1E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6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FA154-90FF-4118-A4E8-A3DDFDBE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5D2593-837E-4A81-AE60-FDECDD02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F5042F-D174-4499-AD40-56DAB757A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1C1347-A3C5-4DEC-BB4F-252CD976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BC92D8-3AE3-406F-9BEC-E7DD6480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5A9BED-FEF3-4F05-B15A-FDC16F84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709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E02F86-54D1-4ED6-A697-48D0CE4D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233FEF-65C4-4128-B37E-D6475198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2271B-E287-4F66-B4AA-6AD8A772D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F241-279E-4172-A25B-64B33588A910}" type="datetimeFigureOut">
              <a:rPr lang="en-GB" noProof="0" smtClean="0"/>
              <a:t>27/02/2018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EEC17-8E44-4516-A52D-8C4E2461B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1B51D3-278E-4A2A-B17C-DBA4A3223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0195-52E5-4086-A6EE-5E3C2D46072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976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Dialog-stop-hand.sv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ray_circles_rotate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Dialog-stop-hand.sv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ray_circles_rotate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it.wikipedia.org/wiki/File:Airplane.sv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tackoverflow.com/questions/23553331/conways-game-of-life-in-pygame-not-generating-correct-patterns" TargetMode="External"/><Relationship Id="rId10" Type="http://schemas.openxmlformats.org/officeDocument/2006/relationships/hyperlink" Target="http://www.msri.org/people/members/sara/articles/airfares.pdf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ai.mit.edu/courses/6.034f/psets/ps1/airtrave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rotein_folding_schematic.p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de.wiktionary.org/wiki/Datei:Sudoku-by-L2G-20050714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www.thingiverse.com/thing:50149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http://stemsheets.com/math/printable-multiplication-table" TargetMode="External"/><Relationship Id="rId9" Type="http://schemas.openxmlformats.org/officeDocument/2006/relationships/hyperlink" Target="https://creativecommons.org/licenses/by-nc-nd/4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g"/><Relationship Id="rId7" Type="http://schemas.openxmlformats.org/officeDocument/2006/relationships/hyperlink" Target="https://de.wiktionary.org/wiki/Datei:Sudoku-by-L2G-20050714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://commons.wikimedia.org/wiki/File:Protein_folding_schematic.png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commons.wikimedia.org/wiki/File:Color_US_Map_with_borders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13" Type="http://schemas.openxmlformats.org/officeDocument/2006/relationships/image" Target="../media/image43.jpg"/><Relationship Id="rId3" Type="http://schemas.openxmlformats.org/officeDocument/2006/relationships/image" Target="../media/image39.png"/><Relationship Id="rId7" Type="http://schemas.openxmlformats.org/officeDocument/2006/relationships/hyperlink" Target="https://productionline.gamepedia.com/Production_Line_Wiki" TargetMode="External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adgetynews.com/london-routemaster-the-official-return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axginz.deviantart.com/art/Level-Up-302567667" TargetMode="External"/><Relationship Id="rId4" Type="http://schemas.openxmlformats.org/officeDocument/2006/relationships/hyperlink" Target="http://commons.wikimedia.org/wiki/File:Image-Wikimania--5_agosto--Broken_lock.png" TargetMode="External"/><Relationship Id="rId9" Type="http://schemas.openxmlformats.org/officeDocument/2006/relationships/image" Target="../media/image40.jp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://commons.wikimedia.org/wiki/File:Protein_folding_schematic.png" TargetMode="Externa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5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s://commons.wikimedia.org/wiki/File:Color_US_Map_with_borders.svg" TargetMode="External"/><Relationship Id="rId5" Type="http://schemas.openxmlformats.org/officeDocument/2006/relationships/hyperlink" Target="http://commons.wikimedia.org/wiki/File:Protein_folding_schematic.pn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hyperlink" Target="https://de.wiktionary.org/wiki/Datei:Sudoku-by-L2G-20050714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ife,_the_Universe,_and_Everything_Texture..._or_in_other_words,_42.jpg" TargetMode="External"/><Relationship Id="rId13" Type="http://schemas.openxmlformats.org/officeDocument/2006/relationships/hyperlink" Target="https://schrodingersothercat.blogspot.com/2017/04/day-1-42.html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tonz/365803534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jpg"/><Relationship Id="rId15" Type="http://schemas.openxmlformats.org/officeDocument/2006/relationships/hyperlink" Target="https://creativecommons.org/licenses/by-nc-sa/2.0/" TargetMode="External"/><Relationship Id="rId10" Type="http://schemas.openxmlformats.org/officeDocument/2006/relationships/hyperlink" Target="https://stackoverflow.com/questions/44999816/swift-4-how-to-create-a-face-map-with-ios11-vision-framework-from-face-landmark" TargetMode="External"/><Relationship Id="rId4" Type="http://schemas.openxmlformats.org/officeDocument/2006/relationships/hyperlink" Target="https://iguru.gr/148945/self-driving-car-with-passengers-uk/self-driving-car-2/" TargetMode="External"/><Relationship Id="rId9" Type="http://schemas.openxmlformats.org/officeDocument/2006/relationships/image" Target="../media/image6.jpg"/><Relationship Id="rId14" Type="http://schemas.openxmlformats.org/officeDocument/2006/relationships/hyperlink" Target="https://creativecommons.org/licenses/by-nc-nd/4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Dialog-stop-hand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High-contrast-input-keyboard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File:Gnome-text-x-script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books.org/wiki/Entropie:_Kontrov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nome-text-x-script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ommons.wikimedia.org/wiki/File:High-contrast-input-keyboard.s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Dialog-stop-hand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ray_circles_rotate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commons.wikimedia.org/wiki/File:Gnome-text-x-script.svg" TargetMode="Externa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Dialog-stop-hand.sv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ray_circles_rotate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Dialog-stop-hand.sv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Gray_circles_rotate.gif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A576FD-623D-472F-9FAE-B11AC0E0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GB"/>
              <a:t>Complexity Theory and Computability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6F8FC7-2B3C-4A5E-9A3E-972E03A86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Code Hub Meetup! #19</a:t>
            </a:r>
            <a:endParaRPr lang="en-GB" sz="1800" dirty="0"/>
          </a:p>
          <a:p>
            <a:pPr algn="l"/>
            <a:r>
              <a:rPr lang="en-GB" sz="1800" dirty="0"/>
              <a:t>Hannes Kuchelmeister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230F6E-F351-4663-80F2-17B05F19E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118" y="6198112"/>
            <a:ext cx="1689864" cy="59529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C67A78F-1D9E-44F8-9F62-ED5F10EBE158}"/>
              </a:ext>
            </a:extLst>
          </p:cNvPr>
          <p:cNvSpPr/>
          <p:nvPr/>
        </p:nvSpPr>
        <p:spPr>
          <a:xfrm>
            <a:off x="5146813" y="6387232"/>
            <a:ext cx="530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Attribution-</a:t>
            </a:r>
            <a:r>
              <a:rPr lang="en-US" dirty="0" err="1"/>
              <a:t>ShareAlike</a:t>
            </a:r>
            <a:r>
              <a:rPr lang="en-US" dirty="0"/>
              <a:t> 4.0 International (CC BY-SA 4.0)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8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feld 53">
            <a:extLst>
              <a:ext uri="{FF2B5EF4-FFF2-40B4-BE49-F238E27FC236}">
                <a16:creationId xmlns:a16="http://schemas.microsoft.com/office/drawing/2014/main" id="{28CF1FC8-E561-4E18-9006-22869C1C8577}"/>
              </a:ext>
            </a:extLst>
          </p:cNvPr>
          <p:cNvSpPr txBox="1"/>
          <p:nvPr/>
        </p:nvSpPr>
        <p:spPr>
          <a:xfrm>
            <a:off x="3700229" y="694809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3" tooltip="https://de.wikipedia.org/wiki/Datei:Dialog-stop-hand.sv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4324F3E-D15A-4007-B59A-37DD214FF29C}"/>
              </a:ext>
            </a:extLst>
          </p:cNvPr>
          <p:cNvGrpSpPr/>
          <p:nvPr/>
        </p:nvGrpSpPr>
        <p:grpSpPr>
          <a:xfrm>
            <a:off x="891165" y="1923032"/>
            <a:ext cx="10410105" cy="3998374"/>
            <a:chOff x="891165" y="1923032"/>
            <a:chExt cx="10410105" cy="3998374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026460-C08B-4054-B46C-7D16D04FEAB8}"/>
                </a:ext>
              </a:extLst>
            </p:cNvPr>
            <p:cNvSpPr/>
            <p:nvPr/>
          </p:nvSpPr>
          <p:spPr>
            <a:xfrm>
              <a:off x="2290434" y="1923032"/>
              <a:ext cx="9010836" cy="399837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734B2E47-E0CF-4A47-893B-1DC6F74F192C}"/>
                </a:ext>
              </a:extLst>
            </p:cNvPr>
            <p:cNvSpPr/>
            <p:nvPr/>
          </p:nvSpPr>
          <p:spPr>
            <a:xfrm>
              <a:off x="3373503" y="2999153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AA1E90D-6B88-45B1-AC03-1BCC59981D32}"/>
                </a:ext>
              </a:extLst>
            </p:cNvPr>
            <p:cNvSpPr/>
            <p:nvPr/>
          </p:nvSpPr>
          <p:spPr>
            <a:xfrm>
              <a:off x="3373503" y="4573949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8FD0EDE-3E86-4D91-A21D-479262582A88}"/>
                </a:ext>
              </a:extLst>
            </p:cNvPr>
            <p:cNvSpPr/>
            <p:nvPr/>
          </p:nvSpPr>
          <p:spPr>
            <a:xfrm>
              <a:off x="6601056" y="3816425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85E1C6-A310-4037-88B3-EEE01B63286C}"/>
                </a:ext>
              </a:extLst>
            </p:cNvPr>
            <p:cNvSpPr txBox="1"/>
            <p:nvPr/>
          </p:nvSpPr>
          <p:spPr>
            <a:xfrm>
              <a:off x="7696928" y="327436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Halts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67FC40B-A5D8-4DEC-985A-5FD0984EFBC1}"/>
                </a:ext>
              </a:extLst>
            </p:cNvPr>
            <p:cNvSpPr/>
            <p:nvPr/>
          </p:nvSpPr>
          <p:spPr>
            <a:xfrm>
              <a:off x="7338657" y="4284518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Does not Halt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1C263D3-26A7-4E34-8987-F42809B5445A}"/>
                </a:ext>
              </a:extLst>
            </p:cNvPr>
            <p:cNvSpPr txBox="1"/>
            <p:nvPr/>
          </p:nvSpPr>
          <p:spPr>
            <a:xfrm>
              <a:off x="7833183" y="3739489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72CE9DC-E502-40FB-A8E2-A1F4D9D460FD}"/>
                </a:ext>
              </a:extLst>
            </p:cNvPr>
            <p:cNvSpPr/>
            <p:nvPr/>
          </p:nvSpPr>
          <p:spPr>
            <a:xfrm>
              <a:off x="4440784" y="2742964"/>
              <a:ext cx="1680399" cy="24221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16A34F9C-B30C-4A4C-8CA8-2C427D7911E3}"/>
                </a:ext>
              </a:extLst>
            </p:cNvPr>
            <p:cNvSpPr/>
            <p:nvPr/>
          </p:nvSpPr>
          <p:spPr>
            <a:xfrm>
              <a:off x="1723344" y="3833613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1FACF91-ED2F-4C94-BA36-9558A518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930994" y="3100510"/>
              <a:ext cx="713625" cy="704705"/>
            </a:xfrm>
            <a:prstGeom prst="rect">
              <a:avLst/>
            </a:prstGeom>
          </p:spPr>
        </p:pic>
        <p:sp>
          <p:nvSpPr>
            <p:cNvPr id="51" name="Pfeil: nach rechts 50">
              <a:extLst>
                <a:ext uri="{FF2B5EF4-FFF2-40B4-BE49-F238E27FC236}">
                  <a16:creationId xmlns:a16="http://schemas.microsoft.com/office/drawing/2014/main" id="{AD4B1D20-2E4A-42DC-9993-F9C298C6C432}"/>
                </a:ext>
              </a:extLst>
            </p:cNvPr>
            <p:cNvSpPr/>
            <p:nvPr/>
          </p:nvSpPr>
          <p:spPr>
            <a:xfrm>
              <a:off x="8903602" y="3315258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feil: nach rechts 51">
              <a:extLst>
                <a:ext uri="{FF2B5EF4-FFF2-40B4-BE49-F238E27FC236}">
                  <a16:creationId xmlns:a16="http://schemas.microsoft.com/office/drawing/2014/main" id="{6B633192-B793-47DB-A172-D9E951148EE6}"/>
                </a:ext>
              </a:extLst>
            </p:cNvPr>
            <p:cNvSpPr/>
            <p:nvPr/>
          </p:nvSpPr>
          <p:spPr>
            <a:xfrm>
              <a:off x="8907243" y="4378642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98A2A44-750E-4531-AC97-55DA5E8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900938" y="4143835"/>
              <a:ext cx="744821" cy="744821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59FF83-B05D-481C-8705-0289952148B7}"/>
                </a:ext>
              </a:extLst>
            </p:cNvPr>
            <p:cNvSpPr/>
            <p:nvPr/>
          </p:nvSpPr>
          <p:spPr>
            <a:xfrm>
              <a:off x="2458598" y="286264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CBBB70C-EF95-42A7-ACDB-C3F95BAC9AF8}"/>
                </a:ext>
              </a:extLst>
            </p:cNvPr>
            <p:cNvSpPr/>
            <p:nvPr/>
          </p:nvSpPr>
          <p:spPr>
            <a:xfrm>
              <a:off x="891165" y="369710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146DB9B-DCE1-4BF2-AC11-66C499A3E447}"/>
                </a:ext>
              </a:extLst>
            </p:cNvPr>
            <p:cNvSpPr/>
            <p:nvPr/>
          </p:nvSpPr>
          <p:spPr>
            <a:xfrm>
              <a:off x="2456948" y="4437441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EB91224-E975-49C4-90E5-2AAC42A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Into Itself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1FA63B3-7B95-47F0-AFBA-4B6AB17992F7}"/>
              </a:ext>
            </a:extLst>
          </p:cNvPr>
          <p:cNvSpPr/>
          <p:nvPr/>
        </p:nvSpPr>
        <p:spPr>
          <a:xfrm>
            <a:off x="9683078" y="2913754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6B8EDC9-4708-43AE-AF15-1F9B35831604}"/>
              </a:ext>
            </a:extLst>
          </p:cNvPr>
          <p:cNvSpPr/>
          <p:nvPr/>
        </p:nvSpPr>
        <p:spPr>
          <a:xfrm>
            <a:off x="7604567" y="3257830"/>
            <a:ext cx="844952" cy="4282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1608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feld 53">
            <a:extLst>
              <a:ext uri="{FF2B5EF4-FFF2-40B4-BE49-F238E27FC236}">
                <a16:creationId xmlns:a16="http://schemas.microsoft.com/office/drawing/2014/main" id="{28CF1FC8-E561-4E18-9006-22869C1C8577}"/>
              </a:ext>
            </a:extLst>
          </p:cNvPr>
          <p:cNvSpPr txBox="1"/>
          <p:nvPr/>
        </p:nvSpPr>
        <p:spPr>
          <a:xfrm>
            <a:off x="3700229" y="694809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3" tooltip="https://de.wikipedia.org/wiki/Datei:Dialog-stop-hand.sv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4324F3E-D15A-4007-B59A-37DD214FF29C}"/>
              </a:ext>
            </a:extLst>
          </p:cNvPr>
          <p:cNvGrpSpPr/>
          <p:nvPr/>
        </p:nvGrpSpPr>
        <p:grpSpPr>
          <a:xfrm>
            <a:off x="891165" y="1923032"/>
            <a:ext cx="10410105" cy="3998374"/>
            <a:chOff x="891165" y="1923032"/>
            <a:chExt cx="10410105" cy="3998374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026460-C08B-4054-B46C-7D16D04FEAB8}"/>
                </a:ext>
              </a:extLst>
            </p:cNvPr>
            <p:cNvSpPr/>
            <p:nvPr/>
          </p:nvSpPr>
          <p:spPr>
            <a:xfrm>
              <a:off x="2290434" y="1923032"/>
              <a:ext cx="9010836" cy="399837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734B2E47-E0CF-4A47-893B-1DC6F74F192C}"/>
                </a:ext>
              </a:extLst>
            </p:cNvPr>
            <p:cNvSpPr/>
            <p:nvPr/>
          </p:nvSpPr>
          <p:spPr>
            <a:xfrm>
              <a:off x="3373503" y="2999153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AA1E90D-6B88-45B1-AC03-1BCC59981D32}"/>
                </a:ext>
              </a:extLst>
            </p:cNvPr>
            <p:cNvSpPr/>
            <p:nvPr/>
          </p:nvSpPr>
          <p:spPr>
            <a:xfrm>
              <a:off x="3373503" y="4573949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8FD0EDE-3E86-4D91-A21D-479262582A88}"/>
                </a:ext>
              </a:extLst>
            </p:cNvPr>
            <p:cNvSpPr/>
            <p:nvPr/>
          </p:nvSpPr>
          <p:spPr>
            <a:xfrm>
              <a:off x="6601056" y="3816425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85E1C6-A310-4037-88B3-EEE01B63286C}"/>
                </a:ext>
              </a:extLst>
            </p:cNvPr>
            <p:cNvSpPr txBox="1"/>
            <p:nvPr/>
          </p:nvSpPr>
          <p:spPr>
            <a:xfrm>
              <a:off x="7696928" y="327436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Halts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67FC40B-A5D8-4DEC-985A-5FD0984EFBC1}"/>
                </a:ext>
              </a:extLst>
            </p:cNvPr>
            <p:cNvSpPr/>
            <p:nvPr/>
          </p:nvSpPr>
          <p:spPr>
            <a:xfrm>
              <a:off x="7338657" y="4284518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Does not Halt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1C263D3-26A7-4E34-8987-F42809B5445A}"/>
                </a:ext>
              </a:extLst>
            </p:cNvPr>
            <p:cNvSpPr txBox="1"/>
            <p:nvPr/>
          </p:nvSpPr>
          <p:spPr>
            <a:xfrm>
              <a:off x="7833183" y="3739489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72CE9DC-E502-40FB-A8E2-A1F4D9D460FD}"/>
                </a:ext>
              </a:extLst>
            </p:cNvPr>
            <p:cNvSpPr/>
            <p:nvPr/>
          </p:nvSpPr>
          <p:spPr>
            <a:xfrm>
              <a:off x="4440784" y="2742964"/>
              <a:ext cx="1680399" cy="24221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16A34F9C-B30C-4A4C-8CA8-2C427D7911E3}"/>
                </a:ext>
              </a:extLst>
            </p:cNvPr>
            <p:cNvSpPr/>
            <p:nvPr/>
          </p:nvSpPr>
          <p:spPr>
            <a:xfrm>
              <a:off x="1723344" y="3833613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1FACF91-ED2F-4C94-BA36-9558A518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930994" y="3100510"/>
              <a:ext cx="713625" cy="704705"/>
            </a:xfrm>
            <a:prstGeom prst="rect">
              <a:avLst/>
            </a:prstGeom>
          </p:spPr>
        </p:pic>
        <p:sp>
          <p:nvSpPr>
            <p:cNvPr id="51" name="Pfeil: nach rechts 50">
              <a:extLst>
                <a:ext uri="{FF2B5EF4-FFF2-40B4-BE49-F238E27FC236}">
                  <a16:creationId xmlns:a16="http://schemas.microsoft.com/office/drawing/2014/main" id="{AD4B1D20-2E4A-42DC-9993-F9C298C6C432}"/>
                </a:ext>
              </a:extLst>
            </p:cNvPr>
            <p:cNvSpPr/>
            <p:nvPr/>
          </p:nvSpPr>
          <p:spPr>
            <a:xfrm>
              <a:off x="8903602" y="3315258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feil: nach rechts 51">
              <a:extLst>
                <a:ext uri="{FF2B5EF4-FFF2-40B4-BE49-F238E27FC236}">
                  <a16:creationId xmlns:a16="http://schemas.microsoft.com/office/drawing/2014/main" id="{6B633192-B793-47DB-A172-D9E951148EE6}"/>
                </a:ext>
              </a:extLst>
            </p:cNvPr>
            <p:cNvSpPr/>
            <p:nvPr/>
          </p:nvSpPr>
          <p:spPr>
            <a:xfrm>
              <a:off x="8907243" y="4378642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98A2A44-750E-4531-AC97-55DA5E8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900938" y="4143835"/>
              <a:ext cx="744821" cy="744821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59FF83-B05D-481C-8705-0289952148B7}"/>
                </a:ext>
              </a:extLst>
            </p:cNvPr>
            <p:cNvSpPr/>
            <p:nvPr/>
          </p:nvSpPr>
          <p:spPr>
            <a:xfrm>
              <a:off x="2458598" y="286264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CBBB70C-EF95-42A7-ACDB-C3F95BAC9AF8}"/>
                </a:ext>
              </a:extLst>
            </p:cNvPr>
            <p:cNvSpPr/>
            <p:nvPr/>
          </p:nvSpPr>
          <p:spPr>
            <a:xfrm>
              <a:off x="891165" y="369710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146DB9B-DCE1-4BF2-AC11-66C499A3E447}"/>
                </a:ext>
              </a:extLst>
            </p:cNvPr>
            <p:cNvSpPr/>
            <p:nvPr/>
          </p:nvSpPr>
          <p:spPr>
            <a:xfrm>
              <a:off x="2456948" y="4437441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EB91224-E975-49C4-90E5-2AAC42A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Into Itself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1FA63B3-7B95-47F0-AFBA-4B6AB17992F7}"/>
              </a:ext>
            </a:extLst>
          </p:cNvPr>
          <p:cNvSpPr/>
          <p:nvPr/>
        </p:nvSpPr>
        <p:spPr>
          <a:xfrm>
            <a:off x="9705471" y="4009254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6B8EDC9-4708-43AE-AF15-1F9B35831604}"/>
              </a:ext>
            </a:extLst>
          </p:cNvPr>
          <p:cNvSpPr/>
          <p:nvPr/>
        </p:nvSpPr>
        <p:spPr>
          <a:xfrm>
            <a:off x="7375969" y="4281562"/>
            <a:ext cx="1428154" cy="4282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045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8F11-3582-44B7-9869-F2D26D7DD9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1B2B49-7142-4CA8-A929-4671548E6A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0AE596-00E9-46A6-BC0C-FD970944D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6" b="6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B3795-B616-4DA9-939D-C61214DCC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767" r="2249" b="2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818379-2906-434A-A035-424EE4E485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" b="6855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A8182A-3614-4E7B-8BC8-25AE6D40FC97}"/>
              </a:ext>
            </a:extLst>
          </p:cNvPr>
          <p:cNvSpPr txBox="1"/>
          <p:nvPr/>
        </p:nvSpPr>
        <p:spPr>
          <a:xfrm>
            <a:off x="9546724" y="6870700"/>
            <a:ext cx="26452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7" tooltip="https://it.wikipedia.org/wiki/File:Airplane.svg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1A6C62-81C4-435B-BE5F-6BFB222ECE50}"/>
              </a:ext>
            </a:extLst>
          </p:cNvPr>
          <p:cNvSpPr txBox="1"/>
          <p:nvPr/>
        </p:nvSpPr>
        <p:spPr>
          <a:xfrm>
            <a:off x="6888749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5" tooltip="https://stackoverflow.com/questions/23553331/conways-game-of-life-in-pygame-not-generating-correct-patterns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61D166-1FB3-43FD-8C5F-A3B8AC17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GB" dirty="0"/>
              <a:t>Other undecidable Problems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59529-D1F5-4D1A-A4B7-3D137C95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GB" sz="1800" dirty="0"/>
              <a:t>Air Travel Planning [</a:t>
            </a:r>
            <a:r>
              <a:rPr lang="en-GB" sz="1800" dirty="0">
                <a:hlinkClick r:id="rId9"/>
              </a:rPr>
              <a:t>1</a:t>
            </a:r>
            <a:r>
              <a:rPr lang="en-GB" sz="1800" dirty="0"/>
              <a:t>][</a:t>
            </a:r>
            <a:r>
              <a:rPr lang="en-GB" sz="1800" dirty="0">
                <a:hlinkClick r:id="rId10"/>
              </a:rPr>
              <a:t>2</a:t>
            </a:r>
            <a:r>
              <a:rPr lang="en-GB" sz="1800" dirty="0"/>
              <a:t>]</a:t>
            </a:r>
          </a:p>
          <a:p>
            <a:r>
              <a:rPr lang="en-GB" sz="1800" dirty="0"/>
              <a:t>Multiply set of Matrices to yield the zero matrix</a:t>
            </a:r>
          </a:p>
          <a:p>
            <a:r>
              <a:rPr lang="en-GB" sz="1800" dirty="0"/>
              <a:t>Hilbert’s tenth problem</a:t>
            </a:r>
          </a:p>
          <a:p>
            <a:r>
              <a:rPr lang="en-GB" sz="1800" dirty="0"/>
              <a:t>Conway’s Game of Life</a:t>
            </a:r>
          </a:p>
          <a:p>
            <a:r>
              <a:rPr lang="en-GB" sz="1800" dirty="0"/>
              <a:t>Busy Beaver Champion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9912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526D66-3621-4347-B1EF-342CBF4DB9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193166D-DDF1-4F9A-A786-A7AEF5375C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EE7214-AC05-465E-A501-65AA04EF5E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CB5105-D4F3-449D-A5B4-E61249C4A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326" y="2027146"/>
            <a:ext cx="3722836" cy="37228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ABE6EA-2326-4B6E-A004-A1099CD6F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7641" y="110681"/>
            <a:ext cx="2060620" cy="182880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0350C0-3154-4A76-B2F8-C59E654ABEAD}"/>
              </a:ext>
            </a:extLst>
          </p:cNvPr>
          <p:cNvSpPr txBox="1"/>
          <p:nvPr/>
        </p:nvSpPr>
        <p:spPr>
          <a:xfrm>
            <a:off x="9546725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6" tooltip="http://commons.wikimedia.org/wiki/File:Protein_folding_schematic.png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C32FAA-6F14-4678-8C26-DA3A692B9282}"/>
              </a:ext>
            </a:extLst>
          </p:cNvPr>
          <p:cNvSpPr txBox="1"/>
          <p:nvPr/>
        </p:nvSpPr>
        <p:spPr>
          <a:xfrm>
            <a:off x="6888750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4" tooltip="https://de.wiktionary.org/wiki/Datei:Sudoku-by-L2G-20050714.svg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C87ED-19D2-45C2-97DF-DF056F28A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794336"/>
            <a:ext cx="5319433" cy="1922251"/>
          </a:xfrm>
        </p:spPr>
        <p:txBody>
          <a:bodyPr anchor="t">
            <a:normAutofit/>
          </a:bodyPr>
          <a:lstStyle/>
          <a:p>
            <a:pPr algn="l"/>
            <a:r>
              <a:rPr lang="en-GB" sz="4800"/>
              <a:t>Complexity Theory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F15EA1E-16C4-4FD0-9EB0-984409D44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6" y="2793291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GB" sz="2000"/>
              <a:t>What does Protein Folding and Solving a Sudoku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270762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B0BD37-87F5-4DDB-B767-20FA060489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FE5C4E-0B5D-4AB5-9877-3993F84A3D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048CCE-094B-4948-B61B-DE627F1767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B48934-4796-4249-B64C-EE2375977B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2798130-F1DD-4B74-8599-62DA539DE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366" y="1091300"/>
            <a:ext cx="3483526" cy="452406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352CCE8-C50E-432B-8E16-7EDB148EA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71" y="1803546"/>
            <a:ext cx="2804299" cy="5039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89202B-41F4-43E3-AD50-4D70DAF0D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06440" y="907346"/>
            <a:ext cx="2775335" cy="20884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F63DD2-2E9D-4EC0-989F-2F28BA41E02A}"/>
              </a:ext>
            </a:extLst>
          </p:cNvPr>
          <p:cNvSpPr txBox="1"/>
          <p:nvPr/>
        </p:nvSpPr>
        <p:spPr>
          <a:xfrm>
            <a:off x="9533901" y="6870700"/>
            <a:ext cx="26580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7" tooltip="http://www.thingiverse.com/thing:501495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/3.0/"/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EF6A9F-2FB4-409D-BD17-E94596EDA642}"/>
              </a:ext>
            </a:extLst>
          </p:cNvPr>
          <p:cNvSpPr txBox="1"/>
          <p:nvPr/>
        </p:nvSpPr>
        <p:spPr>
          <a:xfrm>
            <a:off x="6723640" y="6870700"/>
            <a:ext cx="27975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4" tooltip="http://stemsheets.com/math/printable-multiplication-table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-nd/4.0/"/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0D6C2-3A6E-408E-9D14-2CD6DC2A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Complexity Class P - Easy Problems</a:t>
            </a:r>
          </a:p>
        </p:txBody>
      </p:sp>
    </p:spTree>
    <p:extLst>
      <p:ext uri="{BB962C8B-B14F-4D97-AF65-F5344CB8AC3E}">
        <p14:creationId xmlns:p14="http://schemas.microsoft.com/office/powerpoint/2010/main" val="33477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C8F10CB3-3B5E-4C7A-98CF-B87454DDF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B905CDE4-B751-4B3E-B625-6E59F89034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08108C16-F4C0-44AA-999D-17BD39219B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07977D39-626F-40D7-B00F-16E02602D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4CB8117-95E9-4BE9-A8DF-A73AF4678F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680087" y="361700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ED457D-A7ED-48FE-BDAA-EE4358F7E9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250" r="-4" b="-4"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B9E029-9E7A-46DB-BC40-78C42F1989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928" r="-4" b="6302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DE805A-6939-4074-B6D8-1978260CD8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5345" r="13262" b="-3"/>
          <a:stretch/>
        </p:blipFill>
        <p:spPr>
          <a:xfrm>
            <a:off x="8278624" y="0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1F35619-1133-4116-8FB6-18C68CFFDCDC}"/>
              </a:ext>
            </a:extLst>
          </p:cNvPr>
          <p:cNvSpPr txBox="1"/>
          <p:nvPr/>
        </p:nvSpPr>
        <p:spPr>
          <a:xfrm>
            <a:off x="9546725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9" tooltip="https://commons.wikimedia.org/wiki/File:Color_US_Map_with_borders.svg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C2D-82CD-4535-BC64-9E08397D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7" y="1396289"/>
            <a:ext cx="471439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Complexity Class NP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Easy to Check</a:t>
            </a:r>
          </a:p>
        </p:txBody>
      </p:sp>
    </p:spTree>
    <p:extLst>
      <p:ext uri="{BB962C8B-B14F-4D97-AF65-F5344CB8AC3E}">
        <p14:creationId xmlns:p14="http://schemas.microsoft.com/office/powerpoint/2010/main" val="421937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0A1D2-6F9F-4016-930C-BFED52697F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451CDBB9-1839-4716-85F6-68DADEE68E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CE61-61C7-4642-A52F-E247DDDDE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9A4FF8-D3C0-4093-932B-7E91B989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 versus NP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085F1-CD1A-40DF-9AFF-E55D11A0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 recognizing a solution to a problem quickly mean that it is possible to quickly find it?</a:t>
            </a:r>
          </a:p>
        </p:txBody>
      </p:sp>
    </p:spTree>
    <p:extLst>
      <p:ext uri="{BB962C8B-B14F-4D97-AF65-F5344CB8AC3E}">
        <p14:creationId xmlns:p14="http://schemas.microsoft.com/office/powerpoint/2010/main" val="138138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92E63-C04A-49B8-AC6B-CE4C1A2F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Proving NP-completeness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07839-AA1D-461A-80D0-20174356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 it is in NP</a:t>
            </a:r>
          </a:p>
          <a:p>
            <a:pPr lvl="1"/>
            <a:r>
              <a:rPr lang="en-GB" dirty="0"/>
              <a:t>Verify Solution</a:t>
            </a:r>
          </a:p>
          <a:p>
            <a:r>
              <a:rPr lang="en-GB" dirty="0"/>
              <a:t>Show it is NP-hard </a:t>
            </a:r>
          </a:p>
          <a:p>
            <a:pPr lvl="1"/>
            <a:r>
              <a:rPr lang="en-GB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67754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C0A5A-3B96-4B4B-85C2-608EB55E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 – Proof Knapsack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F9EA4C-14A2-4B40-AD1C-E2A05BEB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8899"/>
            <a:ext cx="4403757" cy="90162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Cost Threshold C</a:t>
            </a:r>
          </a:p>
          <a:p>
            <a:r>
              <a:rPr lang="en-GB" dirty="0"/>
              <a:t>Maximum Weight Capacity W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B173BB-E39D-4AC4-AFCC-DEBABC9991A7}"/>
              </a:ext>
            </a:extLst>
          </p:cNvPr>
          <p:cNvSpPr/>
          <p:nvPr/>
        </p:nvSpPr>
        <p:spPr>
          <a:xfrm>
            <a:off x="2755731" y="3198812"/>
            <a:ext cx="1347537" cy="102669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4€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8B9A3AF-9CC3-4AF2-926D-1CEBE69F704C}"/>
              </a:ext>
            </a:extLst>
          </p:cNvPr>
          <p:cNvSpPr/>
          <p:nvPr/>
        </p:nvSpPr>
        <p:spPr>
          <a:xfrm>
            <a:off x="4464460" y="3251826"/>
            <a:ext cx="1347537" cy="194736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5€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ABC035-F0D6-4DC2-885F-BB4FE58E2D41}"/>
              </a:ext>
            </a:extLst>
          </p:cNvPr>
          <p:cNvSpPr/>
          <p:nvPr/>
        </p:nvSpPr>
        <p:spPr>
          <a:xfrm>
            <a:off x="1001626" y="3198812"/>
            <a:ext cx="1347537" cy="287471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6€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A8CEEC-6286-40C2-B909-626604EA4C3D}"/>
              </a:ext>
            </a:extLst>
          </p:cNvPr>
          <p:cNvSpPr/>
          <p:nvPr/>
        </p:nvSpPr>
        <p:spPr>
          <a:xfrm>
            <a:off x="2788565" y="4541794"/>
            <a:ext cx="1347537" cy="154079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6€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16A484D-7474-4270-97A3-D818E5051D19}"/>
              </a:ext>
            </a:extLst>
          </p:cNvPr>
          <p:cNvSpPr/>
          <p:nvPr/>
        </p:nvSpPr>
        <p:spPr>
          <a:xfrm>
            <a:off x="4464459" y="5508578"/>
            <a:ext cx="1347537" cy="537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3€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92387B5-3D85-4522-BC48-A29FF1DBF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9" y="1621968"/>
            <a:ext cx="4835777" cy="40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6DF3B-EEE8-4FD6-846C-DBA99AEB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in NP – Solution checking is fast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138005-BF9D-4318-9130-398C7C8286C4}"/>
              </a:ext>
            </a:extLst>
          </p:cNvPr>
          <p:cNvSpPr/>
          <p:nvPr/>
        </p:nvSpPr>
        <p:spPr>
          <a:xfrm>
            <a:off x="2134294" y="1991449"/>
            <a:ext cx="1347537" cy="102669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4€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D1DAD5-27FA-419A-BEF7-9EF4227FCAF6}"/>
              </a:ext>
            </a:extLst>
          </p:cNvPr>
          <p:cNvSpPr/>
          <p:nvPr/>
        </p:nvSpPr>
        <p:spPr>
          <a:xfrm>
            <a:off x="2130030" y="3297665"/>
            <a:ext cx="1347537" cy="154079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6€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90C4DC-3CED-4E42-8473-AA89A992FCAC}"/>
              </a:ext>
            </a:extLst>
          </p:cNvPr>
          <p:cNvSpPr/>
          <p:nvPr/>
        </p:nvSpPr>
        <p:spPr>
          <a:xfrm>
            <a:off x="3843022" y="4301215"/>
            <a:ext cx="1347537" cy="537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3€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89FD53-F895-4023-9B8E-5E7756E9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9" y="1621968"/>
            <a:ext cx="4835777" cy="402050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698D8A-C6D6-4731-86E1-3449C69FD74B}"/>
              </a:ext>
            </a:extLst>
          </p:cNvPr>
          <p:cNvSpPr txBox="1"/>
          <p:nvPr/>
        </p:nvSpPr>
        <p:spPr>
          <a:xfrm>
            <a:off x="2130030" y="6076105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Cost Threshold: 10€</a:t>
            </a:r>
          </a:p>
        </p:txBody>
      </p:sp>
    </p:spTree>
    <p:extLst>
      <p:ext uri="{BB962C8B-B14F-4D97-AF65-F5344CB8AC3E}">
        <p14:creationId xmlns:p14="http://schemas.microsoft.com/office/powerpoint/2010/main" val="31979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5116459-FB3E-403B-B7BD-8912445F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D9129-42A5-43B4-844A-D101E75E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Disclaimer: Tip of the Iceberg</a:t>
            </a:r>
          </a:p>
        </p:txBody>
      </p:sp>
    </p:spTree>
    <p:extLst>
      <p:ext uri="{BB962C8B-B14F-4D97-AF65-F5344CB8AC3E}">
        <p14:creationId xmlns:p14="http://schemas.microsoft.com/office/powerpoint/2010/main" val="412631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789FD53-F895-4023-9B8E-5E7756E9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9" y="1621968"/>
            <a:ext cx="4835777" cy="40205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F6DF3B-EEE8-4FD6-846C-DBA99AEB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in NP – Solution checking is fast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138005-BF9D-4318-9130-398C7C8286C4}"/>
              </a:ext>
            </a:extLst>
          </p:cNvPr>
          <p:cNvSpPr/>
          <p:nvPr/>
        </p:nvSpPr>
        <p:spPr>
          <a:xfrm>
            <a:off x="9192041" y="3452747"/>
            <a:ext cx="1347537" cy="102669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4€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D1DAD5-27FA-419A-BEF7-9EF4227FCAF6}"/>
              </a:ext>
            </a:extLst>
          </p:cNvPr>
          <p:cNvSpPr/>
          <p:nvPr/>
        </p:nvSpPr>
        <p:spPr>
          <a:xfrm>
            <a:off x="9192041" y="1911952"/>
            <a:ext cx="1347537" cy="154079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6€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90C4DC-3CED-4E42-8473-AA89A992FCAC}"/>
              </a:ext>
            </a:extLst>
          </p:cNvPr>
          <p:cNvSpPr/>
          <p:nvPr/>
        </p:nvSpPr>
        <p:spPr>
          <a:xfrm>
            <a:off x="9192040" y="4440967"/>
            <a:ext cx="1347537" cy="537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698D8A-C6D6-4731-86E1-3449C69FD74B}"/>
              </a:ext>
            </a:extLst>
          </p:cNvPr>
          <p:cNvSpPr txBox="1"/>
          <p:nvPr/>
        </p:nvSpPr>
        <p:spPr>
          <a:xfrm>
            <a:off x="2130030" y="6076105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Cost Threshold: 10€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5DF0B6A-945B-4605-A902-614EEDD635A8}"/>
              </a:ext>
            </a:extLst>
          </p:cNvPr>
          <p:cNvCxnSpPr/>
          <p:nvPr/>
        </p:nvCxnSpPr>
        <p:spPr>
          <a:xfrm>
            <a:off x="6851219" y="5743852"/>
            <a:ext cx="518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136AA3E-7FE0-4D9D-AFEA-35DF1861E919}"/>
              </a:ext>
            </a:extLst>
          </p:cNvPr>
          <p:cNvSpPr txBox="1"/>
          <p:nvPr/>
        </p:nvSpPr>
        <p:spPr>
          <a:xfrm>
            <a:off x="6851219" y="537452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DD3B8B1-658B-4769-B6CB-4C452251B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32" y="1792065"/>
            <a:ext cx="1517821" cy="1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789FD53-F895-4023-9B8E-5E7756E9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9" y="1621968"/>
            <a:ext cx="4835777" cy="40205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F6DF3B-EEE8-4FD6-846C-DBA99AEB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in NP – Solution checking is fast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138005-BF9D-4318-9130-398C7C8286C4}"/>
              </a:ext>
            </a:extLst>
          </p:cNvPr>
          <p:cNvSpPr/>
          <p:nvPr/>
        </p:nvSpPr>
        <p:spPr>
          <a:xfrm>
            <a:off x="9192041" y="3452747"/>
            <a:ext cx="1347537" cy="102669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4€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D1DAD5-27FA-419A-BEF7-9EF4227FCAF6}"/>
              </a:ext>
            </a:extLst>
          </p:cNvPr>
          <p:cNvSpPr/>
          <p:nvPr/>
        </p:nvSpPr>
        <p:spPr>
          <a:xfrm>
            <a:off x="9192041" y="1911952"/>
            <a:ext cx="1347537" cy="154079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6€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90C4DC-3CED-4E42-8473-AA89A992FCAC}"/>
              </a:ext>
            </a:extLst>
          </p:cNvPr>
          <p:cNvSpPr/>
          <p:nvPr/>
        </p:nvSpPr>
        <p:spPr>
          <a:xfrm>
            <a:off x="9192040" y="4440967"/>
            <a:ext cx="1347537" cy="537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698D8A-C6D6-4731-86E1-3449C69FD74B}"/>
              </a:ext>
            </a:extLst>
          </p:cNvPr>
          <p:cNvSpPr txBox="1"/>
          <p:nvPr/>
        </p:nvSpPr>
        <p:spPr>
          <a:xfrm>
            <a:off x="2130030" y="6076105"/>
            <a:ext cx="204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Cost Threshold: 10€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5DF0B6A-945B-4605-A902-614EEDD635A8}"/>
              </a:ext>
            </a:extLst>
          </p:cNvPr>
          <p:cNvCxnSpPr/>
          <p:nvPr/>
        </p:nvCxnSpPr>
        <p:spPr>
          <a:xfrm>
            <a:off x="6851219" y="5743852"/>
            <a:ext cx="518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DD7798F-6A2A-4233-B56E-48D7A6F5D018}"/>
              </a:ext>
            </a:extLst>
          </p:cNvPr>
          <p:cNvSpPr txBox="1"/>
          <p:nvPr/>
        </p:nvSpPr>
        <p:spPr>
          <a:xfrm>
            <a:off x="9597946" y="60761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36AA3E-7FE0-4D9D-AFEA-35DF1861E919}"/>
              </a:ext>
            </a:extLst>
          </p:cNvPr>
          <p:cNvSpPr txBox="1"/>
          <p:nvPr/>
        </p:nvSpPr>
        <p:spPr>
          <a:xfrm>
            <a:off x="6851219" y="537452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EC8755F-4DE2-41A6-B3CC-9E4120DE8B0F}"/>
                  </a:ext>
                </a:extLst>
              </p:cNvPr>
              <p:cNvSpPr txBox="1"/>
              <p:nvPr/>
            </p:nvSpPr>
            <p:spPr>
              <a:xfrm>
                <a:off x="6795915" y="607610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EC8755F-4DE2-41A6-B3CC-9E4120DE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15" y="6076105"/>
                <a:ext cx="410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>
            <a:extLst>
              <a:ext uri="{FF2B5EF4-FFF2-40B4-BE49-F238E27FC236}">
                <a16:creationId xmlns:a16="http://schemas.microsoft.com/office/drawing/2014/main" id="{B1121F9A-A725-4BFC-8085-E68D1FEA4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30" y="5807473"/>
            <a:ext cx="957070" cy="9400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0D42E6-3B05-4E67-870C-129F8E937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32" y="1792065"/>
            <a:ext cx="1517821" cy="1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1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C767-7062-40B2-8179-7038872E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NP-hard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6EC07-131C-4C03-94A2-CBB2431F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591"/>
          </a:xfrm>
        </p:spPr>
        <p:txBody>
          <a:bodyPr/>
          <a:lstStyle/>
          <a:p>
            <a:r>
              <a:rPr lang="en-GB" dirty="0"/>
              <a:t>Reduce NP-complete problem to Knapsack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B2F442-E559-4549-AF57-D670F64A32EE}"/>
              </a:ext>
            </a:extLst>
          </p:cNvPr>
          <p:cNvSpPr txBox="1"/>
          <p:nvPr/>
        </p:nvSpPr>
        <p:spPr>
          <a:xfrm>
            <a:off x="838200" y="2514153"/>
            <a:ext cx="5690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Partition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AF9E562-A9A3-4E26-BE86-E9E82B910089}"/>
                  </a:ext>
                </a:extLst>
              </p:cNvPr>
              <p:cNvSpPr txBox="1"/>
              <p:nvPr/>
            </p:nvSpPr>
            <p:spPr>
              <a:xfrm>
                <a:off x="838200" y="4221658"/>
                <a:ext cx="493737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1,1</m:t>
                          </m:r>
                          <m:r>
                            <a:rPr lang="de-DE" sz="7200" b="0" i="1" smtClean="0">
                              <a:latin typeface="Cambria Math" panose="02040503050406030204" pitchFamily="18" charset="0"/>
                            </a:rPr>
                            <m:t>,1,1</m:t>
                          </m:r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,2,4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AF9E562-A9A3-4E26-BE86-E9E82B91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21658"/>
                <a:ext cx="4937377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FC27670-594F-4378-AF80-880D33348A25}"/>
                  </a:ext>
                </a:extLst>
              </p:cNvPr>
              <p:cNvSpPr txBox="1"/>
              <p:nvPr/>
            </p:nvSpPr>
            <p:spPr>
              <a:xfrm>
                <a:off x="7002753" y="4104896"/>
                <a:ext cx="4552015" cy="1341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36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e>
                          </m:d>
                        </m:e>
                      </m:nary>
                      <m:r>
                        <a:rPr lang="de-D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6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de-DE" sz="3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FC27670-594F-4378-AF80-880D3334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53" y="4104896"/>
                <a:ext cx="4552015" cy="1341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98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C767-7062-40B2-8179-7038872E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AF9E562-A9A3-4E26-BE86-E9E82B910089}"/>
                  </a:ext>
                </a:extLst>
              </p:cNvPr>
              <p:cNvSpPr txBox="1"/>
              <p:nvPr/>
            </p:nvSpPr>
            <p:spPr>
              <a:xfrm>
                <a:off x="838200" y="1138889"/>
                <a:ext cx="493737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de-DE" sz="7200" b="0" i="1" smtClean="0">
                              <a:latin typeface="Cambria Math" panose="02040503050406030204" pitchFamily="18" charset="0"/>
                            </a:rPr>
                            <m:t>,1,1</m:t>
                          </m:r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,2,4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AF9E562-A9A3-4E26-BE86-E9E82B91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8889"/>
                <a:ext cx="4937377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15B77FC1-4CEA-4C9A-9976-E0D3F3572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6" y="3257284"/>
            <a:ext cx="2463097" cy="2047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28D8DD1-C462-4A5A-AAD7-8F97F249A7A8}"/>
                  </a:ext>
                </a:extLst>
              </p:cNvPr>
              <p:cNvSpPr/>
              <p:nvPr/>
            </p:nvSpPr>
            <p:spPr>
              <a:xfrm>
                <a:off x="1077850" y="4635711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28D8DD1-C462-4A5A-AAD7-8F97F249A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50" y="4635711"/>
                <a:ext cx="1347537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8C886C-C0F3-44A3-B8D6-778D130668D1}"/>
                  </a:ext>
                </a:extLst>
              </p:cNvPr>
              <p:cNvSpPr/>
              <p:nvPr/>
            </p:nvSpPr>
            <p:spPr>
              <a:xfrm>
                <a:off x="655395" y="4573566"/>
                <a:ext cx="461665" cy="669414"/>
              </a:xfrm>
              <a:prstGeom prst="rect">
                <a:avLst/>
              </a:prstGeom>
            </p:spPr>
            <p:txBody>
              <a:bodyPr vert="vert270"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B8C886C-C0F3-44A3-B8D6-778D13066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95" y="4573566"/>
                <a:ext cx="461665" cy="669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99D09-C185-4771-ADFF-33C6797BDD9A}"/>
                  </a:ext>
                </a:extLst>
              </p:cNvPr>
              <p:cNvSpPr txBox="1"/>
              <p:nvPr/>
            </p:nvSpPr>
            <p:spPr>
              <a:xfrm>
                <a:off x="4674744" y="6098371"/>
                <a:ext cx="60369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dirty="0"/>
                  <a:t>Cost Threshold </a:t>
                </a:r>
                <a:r>
                  <a:rPr lang="de-DE" sz="36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600">
                                <a:latin typeface="Cambria Math" panose="02040503050406030204" pitchFamily="18" charset="0"/>
                              </a:rPr>
                              <m:t>1,1,1,1,2,4</m:t>
                            </m:r>
                          </m:e>
                        </m:d>
                      </m:e>
                    </m:nary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99D09-C185-4771-ADFF-33C6797B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44" y="6098371"/>
                <a:ext cx="6036974" cy="553998"/>
              </a:xfrm>
              <a:prstGeom prst="rect">
                <a:avLst/>
              </a:prstGeom>
              <a:blipFill>
                <a:blip r:embed="rId7"/>
                <a:stretch>
                  <a:fillRect l="-4646" t="-25275" b="-49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A2C0D1E6-71F6-479F-B883-B36EA63AA365}"/>
                  </a:ext>
                </a:extLst>
              </p:cNvPr>
              <p:cNvSpPr/>
              <p:nvPr/>
            </p:nvSpPr>
            <p:spPr>
              <a:xfrm>
                <a:off x="10248813" y="3461267"/>
                <a:ext cx="855427" cy="1639873"/>
              </a:xfrm>
              <a:prstGeom prst="rect">
                <a:avLst/>
              </a:prstGeom>
            </p:spPr>
            <p:txBody>
              <a:bodyPr vert="vert"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1,1,1,1,2,4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A2C0D1E6-71F6-479F-B883-B36EA63AA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813" y="3461267"/>
                <a:ext cx="855427" cy="1639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07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C767-7062-40B2-8179-7038872E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it is NP-hard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B77FC1-4CEA-4C9A-9976-E0D3F3572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6" y="3257284"/>
            <a:ext cx="2463097" cy="2047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28D8DD1-C462-4A5A-AAD7-8F97F249A7A8}"/>
                  </a:ext>
                </a:extLst>
              </p:cNvPr>
              <p:cNvSpPr/>
              <p:nvPr/>
            </p:nvSpPr>
            <p:spPr>
              <a:xfrm>
                <a:off x="1078313" y="4923739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28D8DD1-C462-4A5A-AAD7-8F97F249A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3" y="4923739"/>
                <a:ext cx="1347537" cy="66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99D09-C185-4771-ADFF-33C6797BDD9A}"/>
                  </a:ext>
                </a:extLst>
              </p:cNvPr>
              <p:cNvSpPr txBox="1"/>
              <p:nvPr/>
            </p:nvSpPr>
            <p:spPr>
              <a:xfrm>
                <a:off x="6596524" y="6095706"/>
                <a:ext cx="38599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dirty="0"/>
                  <a:t>Cost Threshold </a:t>
                </a:r>
                <a:r>
                  <a:rPr lang="de-DE" sz="3600" dirty="0"/>
                  <a:t>= 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599D09-C185-4771-ADFF-33C6797B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24" y="6095706"/>
                <a:ext cx="3859967" cy="553998"/>
              </a:xfrm>
              <a:prstGeom prst="rect">
                <a:avLst/>
              </a:prstGeom>
              <a:blipFill>
                <a:blip r:embed="rId5"/>
                <a:stretch>
                  <a:fillRect l="-7109" t="-25275" b="-48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A2C0D1E6-71F6-479F-B883-B36EA63AA365}"/>
              </a:ext>
            </a:extLst>
          </p:cNvPr>
          <p:cNvSpPr/>
          <p:nvPr/>
        </p:nvSpPr>
        <p:spPr>
          <a:xfrm>
            <a:off x="10427132" y="3120148"/>
            <a:ext cx="677108" cy="2322111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GB" sz="3200" dirty="0"/>
              <a:t>Capacity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97BB549-A5FB-4977-BBD2-8B6E12DCF22B}"/>
                  </a:ext>
                </a:extLst>
              </p:cNvPr>
              <p:cNvSpPr/>
              <p:nvPr/>
            </p:nvSpPr>
            <p:spPr>
              <a:xfrm>
                <a:off x="1078315" y="4233482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97BB549-A5FB-4977-BBD2-8B6E12DCF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5" y="4233482"/>
                <a:ext cx="1347537" cy="669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7D87B9C-B8FB-4EFD-A56F-B50080FF2EB9}"/>
                  </a:ext>
                </a:extLst>
              </p:cNvPr>
              <p:cNvSpPr/>
              <p:nvPr/>
            </p:nvSpPr>
            <p:spPr>
              <a:xfrm>
                <a:off x="1078313" y="3543225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7D87B9C-B8FB-4EFD-A56F-B50080FF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3" y="3543225"/>
                <a:ext cx="1347537" cy="6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E567E7D-2BDC-4C1E-A69F-8E881E77B6A5}"/>
                  </a:ext>
                </a:extLst>
              </p:cNvPr>
              <p:cNvSpPr/>
              <p:nvPr/>
            </p:nvSpPr>
            <p:spPr>
              <a:xfrm>
                <a:off x="1078313" y="5634839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E567E7D-2BDC-4C1E-A69F-8E881E77B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3" y="5634839"/>
                <a:ext cx="1347537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AC17902B-3FC2-486A-8EDD-629189A83F23}"/>
                  </a:ext>
                </a:extLst>
              </p:cNvPr>
              <p:cNvSpPr/>
              <p:nvPr/>
            </p:nvSpPr>
            <p:spPr>
              <a:xfrm>
                <a:off x="1078313" y="2152289"/>
                <a:ext cx="1347537" cy="135967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AC17902B-3FC2-486A-8EDD-629189A83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3" y="2152289"/>
                <a:ext cx="1347537" cy="13596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1E2ADD5-1CC0-4E6E-9EA3-59594E60E794}"/>
                  </a:ext>
                </a:extLst>
              </p:cNvPr>
              <p:cNvSpPr/>
              <p:nvPr/>
            </p:nvSpPr>
            <p:spPr>
              <a:xfrm>
                <a:off x="3541410" y="2171134"/>
                <a:ext cx="1347537" cy="34637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1E2ADD5-1CC0-4E6E-9EA3-59594E60E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10" y="2171134"/>
                <a:ext cx="1347537" cy="34637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73EDBC8-B8AF-4037-A315-D4AB27FFA6F4}"/>
                  </a:ext>
                </a:extLst>
              </p:cNvPr>
              <p:cNvSpPr/>
              <p:nvPr/>
            </p:nvSpPr>
            <p:spPr>
              <a:xfrm>
                <a:off x="3541409" y="5655694"/>
                <a:ext cx="1347537" cy="66941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73EDBC8-B8AF-4037-A315-D4AB27FFA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09" y="5655694"/>
                <a:ext cx="1347537" cy="6694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B8AD3CE-E69D-4EFE-84C7-FD9737A1D5EE}"/>
                  </a:ext>
                </a:extLst>
              </p:cNvPr>
              <p:cNvSpPr txBox="1"/>
              <p:nvPr/>
            </p:nvSpPr>
            <p:spPr>
              <a:xfrm>
                <a:off x="838200" y="1138889"/>
                <a:ext cx="493737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de-DE" sz="7200" b="0" i="1" smtClean="0">
                              <a:latin typeface="Cambria Math" panose="02040503050406030204" pitchFamily="18" charset="0"/>
                            </a:rPr>
                            <m:t>,1,1</m:t>
                          </m:r>
                          <m:r>
                            <a:rPr lang="de-DE" sz="7200" i="1">
                              <a:latin typeface="Cambria Math" panose="02040503050406030204" pitchFamily="18" charset="0"/>
                            </a:rPr>
                            <m:t>,2,4</m:t>
                          </m:r>
                        </m:e>
                      </m: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B8AD3CE-E69D-4EFE-84C7-FD9737A1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8889"/>
                <a:ext cx="4937377" cy="1107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38494E5-2FBC-41B5-A2A7-3F34DE574841}"/>
              </a:ext>
            </a:extLst>
          </p:cNvPr>
          <p:cNvCxnSpPr/>
          <p:nvPr/>
        </p:nvCxnSpPr>
        <p:spPr>
          <a:xfrm>
            <a:off x="434654" y="6361843"/>
            <a:ext cx="518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B4A65045-851C-4B06-A194-CA432C891576}"/>
              </a:ext>
            </a:extLst>
          </p:cNvPr>
          <p:cNvSpPr txBox="1"/>
          <p:nvPr/>
        </p:nvSpPr>
        <p:spPr>
          <a:xfrm>
            <a:off x="434654" y="6003373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9E49E1D-537A-4271-B9B0-D85AE505CE29}"/>
              </a:ext>
            </a:extLst>
          </p:cNvPr>
          <p:cNvSpPr txBox="1"/>
          <p:nvPr/>
        </p:nvSpPr>
        <p:spPr>
          <a:xfrm>
            <a:off x="3947315" y="64356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10€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7524979-6D60-4487-AAFB-0EAA0AD4BFE4}"/>
              </a:ext>
            </a:extLst>
          </p:cNvPr>
          <p:cNvSpPr txBox="1"/>
          <p:nvPr/>
        </p:nvSpPr>
        <p:spPr>
          <a:xfrm>
            <a:off x="1484219" y="64356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10€</a:t>
            </a:r>
          </a:p>
        </p:txBody>
      </p:sp>
    </p:spTree>
    <p:extLst>
      <p:ext uri="{BB962C8B-B14F-4D97-AF65-F5344CB8AC3E}">
        <p14:creationId xmlns:p14="http://schemas.microsoft.com/office/powerpoint/2010/main" val="1002544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9F054-FB55-42FF-A17D-74489EA7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 P = NP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E73F9C-399D-4F2B-AB72-94E5AE5B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221" y="1816894"/>
            <a:ext cx="3276600" cy="24574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F7C833-8F46-4D93-BF43-F15A8EE29710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4" tooltip="http://commons.wikimedia.org/wiki/File:Image-Wikimania--5_agosto--Broken_lock.pn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84ED7E-CA1A-441D-8769-E8BCEF389FAA}"/>
              </a:ext>
            </a:extLst>
          </p:cNvPr>
          <p:cNvSpPr txBox="1"/>
          <p:nvPr/>
        </p:nvSpPr>
        <p:spPr>
          <a:xfrm>
            <a:off x="4977494" y="68580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6" tooltip="http://gadgetynews.com/london-routemaster-the-official-return/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1A00F9-6208-4841-A137-4AFEBA5EB9A9}"/>
              </a:ext>
            </a:extLst>
          </p:cNvPr>
          <p:cNvSpPr txBox="1"/>
          <p:nvPr/>
        </p:nvSpPr>
        <p:spPr>
          <a:xfrm>
            <a:off x="-1536322" y="7454272"/>
            <a:ext cx="3712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7" tooltip="https://productionline.gamepedia.com/Production_Line_Wiki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8" tooltip="https://creativecommons.org/licenses/by-nc-sa/3.0/"/>
              </a:rPr>
              <a:t>CC BY-NC-SA</a:t>
            </a:r>
            <a:endParaRPr lang="en-GB" sz="9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B353F56-0232-4953-9100-6CCE20A01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0" y="3015556"/>
            <a:ext cx="3384814" cy="239052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9CC8838-C140-4C37-96D8-1DA1BA462FED}"/>
              </a:ext>
            </a:extLst>
          </p:cNvPr>
          <p:cNvSpPr txBox="1"/>
          <p:nvPr/>
        </p:nvSpPr>
        <p:spPr>
          <a:xfrm>
            <a:off x="7998203" y="6997672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"</a:t>
            </a:r>
            <a:r>
              <a:rPr lang="en-GB" sz="900" dirty="0">
                <a:hlinkClick r:id="rId10" tooltip="http://axginz.deviantart.com/art/Level-Up-302567667"/>
              </a:rPr>
              <a:t>Dieses </a:t>
            </a:r>
            <a:r>
              <a:rPr lang="en-GB" sz="900" dirty="0" err="1">
                <a:hlinkClick r:id="rId10" tooltip="http://axginz.deviantart.com/art/Level-Up-302567667"/>
              </a:rPr>
              <a:t>Foto</a:t>
            </a:r>
            <a:r>
              <a:rPr lang="en-GB" sz="900" dirty="0"/>
              <a:t>" von </a:t>
            </a:r>
            <a:r>
              <a:rPr lang="en-GB" sz="900" dirty="0" err="1"/>
              <a:t>Unbekannter</a:t>
            </a:r>
            <a:r>
              <a:rPr lang="en-GB" sz="900" dirty="0"/>
              <a:t> Autor </a:t>
            </a:r>
            <a:r>
              <a:rPr lang="en-GB" sz="900" dirty="0" err="1"/>
              <a:t>ist</a:t>
            </a:r>
            <a:r>
              <a:rPr lang="en-GB" sz="900" dirty="0"/>
              <a:t> </a:t>
            </a:r>
            <a:r>
              <a:rPr lang="en-GB" sz="900" dirty="0" err="1"/>
              <a:t>lizenziert</a:t>
            </a:r>
            <a:r>
              <a:rPr lang="en-GB" sz="900" dirty="0"/>
              <a:t> </a:t>
            </a:r>
            <a:r>
              <a:rPr lang="en-GB" sz="900" dirty="0" err="1"/>
              <a:t>gemäß</a:t>
            </a:r>
            <a:r>
              <a:rPr lang="en-GB" sz="900" dirty="0"/>
              <a:t>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A1730CD-7EF4-4553-A1A8-9CE6A3DC1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38287" y="1437764"/>
            <a:ext cx="2857500" cy="16192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1473625-4F74-40FD-84DA-2ED0BBD440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31606" y="2918660"/>
            <a:ext cx="3982889" cy="217664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2FF8C43-D08E-43BE-8890-EFE2632785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05" y="976638"/>
            <a:ext cx="2926080" cy="195072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E26CCF8-BED9-41B5-8292-13F536D6DD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86819" y="365125"/>
            <a:ext cx="6285141" cy="49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E1202-49A4-49A7-9AF1-03E313CB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Conclusion &amp; Recap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E6DC21-72FF-4C80-9E16-F0BCAFBA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596178"/>
            <a:ext cx="4490357" cy="252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ultiplikationszeichen 5">
            <a:extLst>
              <a:ext uri="{FF2B5EF4-FFF2-40B4-BE49-F238E27FC236}">
                <a16:creationId xmlns:a16="http://schemas.microsoft.com/office/drawing/2014/main" id="{3CF00419-3FAF-4FD8-8975-3F0914B8C7C5}"/>
              </a:ext>
            </a:extLst>
          </p:cNvPr>
          <p:cNvSpPr/>
          <p:nvPr/>
        </p:nvSpPr>
        <p:spPr>
          <a:xfrm>
            <a:off x="-2800350" y="1033522"/>
            <a:ext cx="10621736" cy="4098471"/>
          </a:xfrm>
          <a:prstGeom prst="mathMultiply">
            <a:avLst>
              <a:gd name="adj1" fmla="val 127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E1202-49A4-49A7-9AF1-03E313CB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Conclusion &amp; Recap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E6DC21-72FF-4C80-9E16-F0BCAFBA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596178"/>
            <a:ext cx="4490357" cy="252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ultiplikationszeichen 5">
            <a:extLst>
              <a:ext uri="{FF2B5EF4-FFF2-40B4-BE49-F238E27FC236}">
                <a16:creationId xmlns:a16="http://schemas.microsoft.com/office/drawing/2014/main" id="{3CF00419-3FAF-4FD8-8975-3F0914B8C7C5}"/>
              </a:ext>
            </a:extLst>
          </p:cNvPr>
          <p:cNvSpPr/>
          <p:nvPr/>
        </p:nvSpPr>
        <p:spPr>
          <a:xfrm>
            <a:off x="-2800350" y="1033522"/>
            <a:ext cx="10621736" cy="4098471"/>
          </a:xfrm>
          <a:prstGeom prst="mathMultiply">
            <a:avLst>
              <a:gd name="adj1" fmla="val 127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859929-7605-4F35-B24A-A1B2B19E4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6296" b="-6296"/>
          <a:stretch/>
        </p:blipFill>
        <p:spPr>
          <a:xfrm>
            <a:off x="5541450" y="4569818"/>
            <a:ext cx="1920708" cy="1920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8FC1C9-5336-4BC7-81CC-B97B4278B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07" y="4395376"/>
            <a:ext cx="2132979" cy="20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38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E1202-49A4-49A7-9AF1-03E313CB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Conclusion &amp; Recap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E6DC21-72FF-4C80-9E16-F0BCAFBA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596178"/>
            <a:ext cx="4490357" cy="252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ultiplikationszeichen 5">
            <a:extLst>
              <a:ext uri="{FF2B5EF4-FFF2-40B4-BE49-F238E27FC236}">
                <a16:creationId xmlns:a16="http://schemas.microsoft.com/office/drawing/2014/main" id="{3CF00419-3FAF-4FD8-8975-3F0914B8C7C5}"/>
              </a:ext>
            </a:extLst>
          </p:cNvPr>
          <p:cNvSpPr/>
          <p:nvPr/>
        </p:nvSpPr>
        <p:spPr>
          <a:xfrm>
            <a:off x="-2800350" y="1033522"/>
            <a:ext cx="10621736" cy="4098471"/>
          </a:xfrm>
          <a:prstGeom prst="mathMultiply">
            <a:avLst>
              <a:gd name="adj1" fmla="val 127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859929-7605-4F35-B24A-A1B2B19E4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6296" b="-6296"/>
          <a:stretch/>
        </p:blipFill>
        <p:spPr>
          <a:xfrm>
            <a:off x="5541450" y="4569818"/>
            <a:ext cx="1920708" cy="1920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8FC1C9-5336-4BC7-81CC-B97B4278B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07" y="4395376"/>
            <a:ext cx="2132979" cy="2095150"/>
          </a:xfrm>
          <a:prstGeom prst="rect">
            <a:avLst/>
          </a:prstGeo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9A859BAD-F93E-48E0-834F-F61C7C0634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8716047" y="1836635"/>
            <a:ext cx="871545" cy="871545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47E03C-96EF-4FAA-9135-56E837195F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7928" r="-4" b="6302"/>
          <a:stretch/>
        </p:blipFill>
        <p:spPr>
          <a:xfrm>
            <a:off x="9716001" y="4740606"/>
            <a:ext cx="1637799" cy="1404689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7A64A4-5E2D-44E4-8F0D-BA0D4E74EF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5345" r="13262" b="-3"/>
          <a:stretch/>
        </p:blipFill>
        <p:spPr>
          <a:xfrm>
            <a:off x="9776679" y="3393869"/>
            <a:ext cx="1194329" cy="1001507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42C31A4-5DA1-4670-9E8D-7D716075A763}"/>
              </a:ext>
            </a:extLst>
          </p:cNvPr>
          <p:cNvSpPr/>
          <p:nvPr/>
        </p:nvSpPr>
        <p:spPr>
          <a:xfrm rot="20244851">
            <a:off x="8005752" y="3969658"/>
            <a:ext cx="1602582" cy="1196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C87BBD5-9BBE-4873-9233-E617B9586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89" y="1713018"/>
            <a:ext cx="684590" cy="6724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2CA4A2-6E11-4B26-A56C-30E2ADC57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16" y="3371573"/>
            <a:ext cx="684590" cy="6724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A562696-5284-4E5C-855C-17BD76D40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39" y="4647456"/>
            <a:ext cx="1335921" cy="1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110CC60-48D6-474B-A4B0-71982765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22860" t="18477" r="-8073" b="17717"/>
          <a:stretch/>
        </p:blipFill>
        <p:spPr>
          <a:xfrm>
            <a:off x="3649318" y="5754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42B9986-32F8-429D-B0F6-F25EC3F9F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1691" r="-2" b="37667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79F073F-636B-4788-8658-8BE061107C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5946" r="2" b="26447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6ED201-7D5A-4E68-B314-80C21460FB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7439" r="1" b="1"/>
          <a:stretch/>
        </p:blipFill>
        <p:spPr>
          <a:xfrm>
            <a:off x="7716860" y="468284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C911A47-04FC-43FE-B658-08FE37654AD2}"/>
              </a:ext>
            </a:extLst>
          </p:cNvPr>
          <p:cNvSpPr txBox="1"/>
          <p:nvPr/>
        </p:nvSpPr>
        <p:spPr>
          <a:xfrm>
            <a:off x="9546724" y="6870700"/>
            <a:ext cx="26452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10" tooltip="https://stackoverflow.com/questions/44999816/swift-4-how-to-create-a-face-map-with-ios11-vision-framework-from-face-landmark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11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0BDD12-F902-4DFC-A0B4-397224CC2EBF}"/>
              </a:ext>
            </a:extLst>
          </p:cNvPr>
          <p:cNvSpPr txBox="1"/>
          <p:nvPr/>
        </p:nvSpPr>
        <p:spPr>
          <a:xfrm>
            <a:off x="6888749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4" tooltip="https://iguru.gr/148945/self-driving-car-with-passengers-uk/self-driving-car-2/"/>
              </a:rPr>
              <a:t>Dieses </a:t>
            </a:r>
            <a:r>
              <a:rPr lang="en-GB" sz="700" err="1">
                <a:solidFill>
                  <a:srgbClr val="FFFFFF"/>
                </a:solidFill>
                <a:hlinkClick r:id="rId4" tooltip="https://iguru.gr/148945/self-driving-car-with-passengers-uk/self-driving-car-2/"/>
              </a:rPr>
              <a:t>Foto</a:t>
            </a:r>
            <a:r>
              <a:rPr lang="en-GB" sz="700">
                <a:solidFill>
                  <a:srgbClr val="FFFFFF"/>
                </a:solidFill>
              </a:rPr>
              <a:t>" von </a:t>
            </a:r>
            <a:r>
              <a:rPr lang="en-GB" sz="700" err="1">
                <a:solidFill>
                  <a:srgbClr val="FFFFFF"/>
                </a:solidFill>
              </a:rPr>
              <a:t>Unbekannter</a:t>
            </a:r>
            <a:r>
              <a:rPr lang="en-GB" sz="700">
                <a:solidFill>
                  <a:srgbClr val="FFFFFF"/>
                </a:solidFill>
              </a:rPr>
              <a:t> Autor </a:t>
            </a:r>
            <a:r>
              <a:rPr lang="en-GB" sz="700" err="1">
                <a:solidFill>
                  <a:srgbClr val="FFFFFF"/>
                </a:solidFill>
              </a:rPr>
              <a:t>ist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 err="1">
                <a:solidFill>
                  <a:srgbClr val="FFFFFF"/>
                </a:solidFill>
              </a:rPr>
              <a:t>lizenziert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 err="1">
                <a:solidFill>
                  <a:srgbClr val="FFFFFF"/>
                </a:solidFill>
              </a:rPr>
              <a:t>gemäß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>
                <a:solidFill>
                  <a:srgbClr val="FFFFFF"/>
                </a:solidFill>
                <a:hlinkClick r:id="rId12" tooltip="https://creativecommons.org/licenses/by-sa/4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4F97F3-65F2-4492-BB62-0632B58E3782}"/>
              </a:ext>
            </a:extLst>
          </p:cNvPr>
          <p:cNvSpPr txBox="1"/>
          <p:nvPr/>
        </p:nvSpPr>
        <p:spPr>
          <a:xfrm>
            <a:off x="4078488" y="6870700"/>
            <a:ext cx="27975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13" tooltip="https://schrodingersothercat.blogspot.com/2017/04/day-1-42.html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14" tooltip="https://creativecommons.org/licenses/by-nc-nd/4.0/"/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B885F79-DFCB-47AB-9141-2D4F6EECC899}"/>
              </a:ext>
            </a:extLst>
          </p:cNvPr>
          <p:cNvSpPr txBox="1"/>
          <p:nvPr/>
        </p:nvSpPr>
        <p:spPr>
          <a:xfrm>
            <a:off x="1287463" y="6870700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6" tooltip="https://www.flickr.com/photos/tonz/365803534"/>
              </a:rPr>
              <a:t>Dieses </a:t>
            </a:r>
            <a:r>
              <a:rPr lang="en-GB" sz="700" err="1">
                <a:solidFill>
                  <a:srgbClr val="FFFFFF"/>
                </a:solidFill>
                <a:hlinkClick r:id="rId6" tooltip="https://www.flickr.com/photos/tonz/365803534"/>
              </a:rPr>
              <a:t>Foto</a:t>
            </a:r>
            <a:r>
              <a:rPr lang="en-GB" sz="700">
                <a:solidFill>
                  <a:srgbClr val="FFFFFF"/>
                </a:solidFill>
              </a:rPr>
              <a:t>" von </a:t>
            </a:r>
            <a:r>
              <a:rPr lang="en-GB" sz="700" err="1">
                <a:solidFill>
                  <a:srgbClr val="FFFFFF"/>
                </a:solidFill>
              </a:rPr>
              <a:t>Unbekannter</a:t>
            </a:r>
            <a:r>
              <a:rPr lang="en-GB" sz="700">
                <a:solidFill>
                  <a:srgbClr val="FFFFFF"/>
                </a:solidFill>
              </a:rPr>
              <a:t> Autor </a:t>
            </a:r>
            <a:r>
              <a:rPr lang="en-GB" sz="700" err="1">
                <a:solidFill>
                  <a:srgbClr val="FFFFFF"/>
                </a:solidFill>
              </a:rPr>
              <a:t>ist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 err="1">
                <a:solidFill>
                  <a:srgbClr val="FFFFFF"/>
                </a:solidFill>
              </a:rPr>
              <a:t>lizenziert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 err="1">
                <a:solidFill>
                  <a:srgbClr val="FFFFFF"/>
                </a:solidFill>
              </a:rPr>
              <a:t>gemäß</a:t>
            </a:r>
            <a:r>
              <a:rPr lang="en-GB" sz="700">
                <a:solidFill>
                  <a:srgbClr val="FFFFFF"/>
                </a:solidFill>
              </a:rPr>
              <a:t> </a:t>
            </a:r>
            <a:r>
              <a:rPr lang="en-GB" sz="700">
                <a:solidFill>
                  <a:srgbClr val="FFFFFF"/>
                </a:solidFill>
                <a:hlinkClick r:id="rId15" tooltip="https://creativecommons.org/licenses/by-nc-sa/2.0/"/>
              </a:rPr>
              <a:t>CC BY-NC-SA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D9A6680-38A2-45E7-89EA-02AD7B3D5567}"/>
              </a:ext>
            </a:extLst>
          </p:cNvPr>
          <p:cNvSpPr txBox="1"/>
          <p:nvPr/>
        </p:nvSpPr>
        <p:spPr>
          <a:xfrm>
            <a:off x="9546725" y="7083455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"</a:t>
            </a:r>
            <a:r>
              <a:rPr lang="en-GB" sz="700">
                <a:solidFill>
                  <a:srgbClr val="FFFFFF"/>
                </a:solidFill>
                <a:hlinkClick r:id="rId8" tooltip="http://commons.wikimedia.org/wiki/File:Life,_the_Universe,_and_Everything_Texture..._or_in_other_words,_42.jpg"/>
              </a:rPr>
              <a:t>Dieses Foto</a:t>
            </a:r>
            <a:r>
              <a:rPr lang="en-GB" sz="700">
                <a:solidFill>
                  <a:srgbClr val="FFFFFF"/>
                </a:solidFill>
              </a:rPr>
              <a:t>" von Unbekannter Autor ist lizenziert gemäß </a:t>
            </a:r>
            <a:r>
              <a:rPr lang="en-GB" sz="700">
                <a:solidFill>
                  <a:srgbClr val="FFFFFF"/>
                </a:solidFill>
                <a:hlinkClick r:id="rId11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DE8E2A-F4E5-44E1-B920-E20577AC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Computability Theory</a:t>
            </a:r>
          </a:p>
        </p:txBody>
      </p:sp>
    </p:spTree>
    <p:extLst>
      <p:ext uri="{BB962C8B-B14F-4D97-AF65-F5344CB8AC3E}">
        <p14:creationId xmlns:p14="http://schemas.microsoft.com/office/powerpoint/2010/main" val="31751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96CE7A-C51E-4885-A65D-AE32143B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946" y="599476"/>
            <a:ext cx="3529109" cy="35291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D3ED2D-7964-4F21-834A-FC45748DA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DDA0B-FD62-41FD-B25D-F32FDF5DF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53400" y="587047"/>
            <a:ext cx="3553968" cy="35539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45F9473-75FA-4D40-8E7F-1575EFEE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Halting Problem</a:t>
            </a:r>
          </a:p>
        </p:txBody>
      </p:sp>
    </p:spTree>
    <p:extLst>
      <p:ext uri="{BB962C8B-B14F-4D97-AF65-F5344CB8AC3E}">
        <p14:creationId xmlns:p14="http://schemas.microsoft.com/office/powerpoint/2010/main" val="326851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5AF1C-DBB4-482D-AD23-E232D552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Halting Problem – Proof by contradiction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30CCF4-62FB-4721-973A-183FA13F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27674" y="2267721"/>
            <a:ext cx="2948609" cy="29338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E34478F-55B8-49ED-A5F1-ABF1C6818977}"/>
              </a:ext>
            </a:extLst>
          </p:cNvPr>
          <p:cNvSpPr txBox="1"/>
          <p:nvPr/>
        </p:nvSpPr>
        <p:spPr>
          <a:xfrm>
            <a:off x="959126" y="685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"</a:t>
            </a:r>
            <a:r>
              <a:rPr lang="en-GB" sz="900" dirty="0">
                <a:hlinkClick r:id="rId4" tooltip="https://de.wikibooks.org/wiki/Entropie:_Kontrovers"/>
              </a:rPr>
              <a:t>Dieses </a:t>
            </a:r>
            <a:r>
              <a:rPr lang="en-GB" sz="900" dirty="0" err="1">
                <a:hlinkClick r:id="rId4" tooltip="https://de.wikibooks.org/wiki/Entropie:_Kontrovers"/>
              </a:rPr>
              <a:t>Foto</a:t>
            </a:r>
            <a:r>
              <a:rPr lang="en-GB" sz="900" dirty="0"/>
              <a:t>" von </a:t>
            </a:r>
            <a:r>
              <a:rPr lang="en-GB" sz="900" dirty="0" err="1"/>
              <a:t>Unbekannter</a:t>
            </a:r>
            <a:r>
              <a:rPr lang="en-GB" sz="900" dirty="0"/>
              <a:t> Autor </a:t>
            </a:r>
            <a:r>
              <a:rPr lang="en-GB" sz="900" dirty="0" err="1"/>
              <a:t>ist</a:t>
            </a:r>
            <a:r>
              <a:rPr lang="en-GB" sz="900" dirty="0"/>
              <a:t> </a:t>
            </a:r>
            <a:r>
              <a:rPr lang="en-GB" sz="900" dirty="0" err="1"/>
              <a:t>lizenziert</a:t>
            </a:r>
            <a:r>
              <a:rPr lang="en-GB" sz="900" dirty="0"/>
              <a:t> </a:t>
            </a:r>
            <a:r>
              <a:rPr lang="en-GB" sz="900" dirty="0" err="1"/>
              <a:t>gemäß</a:t>
            </a:r>
            <a:r>
              <a:rPr lang="en-GB" sz="900" dirty="0"/>
              <a:t>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ECB798-25C5-485F-9CAB-A1C49F1D4BB9}"/>
              </a:ext>
            </a:extLst>
          </p:cNvPr>
          <p:cNvSpPr txBox="1"/>
          <p:nvPr/>
        </p:nvSpPr>
        <p:spPr>
          <a:xfrm>
            <a:off x="1535396" y="3319821"/>
            <a:ext cx="2657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Assumption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68F2D61-DD83-410F-B4FC-420E1378ECD5}"/>
              </a:ext>
            </a:extLst>
          </p:cNvPr>
          <p:cNvSpPr/>
          <p:nvPr/>
        </p:nvSpPr>
        <p:spPr>
          <a:xfrm>
            <a:off x="5314221" y="3520963"/>
            <a:ext cx="1292087" cy="427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7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490E4C-CDD6-49F7-8CD1-CA399C34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Halting Problem – Proof – Assumption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4E9CCBD-400B-4478-8ECA-7DCE2F5DA80F}"/>
              </a:ext>
            </a:extLst>
          </p:cNvPr>
          <p:cNvGrpSpPr/>
          <p:nvPr/>
        </p:nvGrpSpPr>
        <p:grpSpPr>
          <a:xfrm>
            <a:off x="1848035" y="1779190"/>
            <a:ext cx="7395099" cy="4781405"/>
            <a:chOff x="870012" y="1770315"/>
            <a:chExt cx="7395099" cy="4781405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E8F7AD88-ADFF-48DA-AEAC-3247AD61B6B0}"/>
                </a:ext>
              </a:extLst>
            </p:cNvPr>
            <p:cNvCxnSpPr>
              <a:cxnSpLocks/>
            </p:cNvCxnSpPr>
            <p:nvPr/>
          </p:nvCxnSpPr>
          <p:spPr>
            <a:xfrm>
              <a:off x="3151573" y="1772107"/>
              <a:ext cx="0" cy="4779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50568B1-AB61-4E18-BD91-07F4F0E176E5}"/>
                </a:ext>
              </a:extLst>
            </p:cNvPr>
            <p:cNvSpPr txBox="1"/>
            <p:nvPr/>
          </p:nvSpPr>
          <p:spPr>
            <a:xfrm>
              <a:off x="6443075" y="1844363"/>
              <a:ext cx="1213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i="1" dirty="0"/>
                <a:t>Output</a:t>
              </a:r>
              <a:endParaRPr lang="en-GB" i="1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093FA19-52DA-464A-8BAD-AEE83F50B925}"/>
                </a:ext>
              </a:extLst>
            </p:cNvPr>
            <p:cNvSpPr txBox="1"/>
            <p:nvPr/>
          </p:nvSpPr>
          <p:spPr>
            <a:xfrm>
              <a:off x="1332311" y="1844363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i="1" dirty="0"/>
                <a:t>Input</a:t>
              </a:r>
              <a:endParaRPr lang="en-GB" i="1" dirty="0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3478AABB-85EF-49AA-A6CE-B7CB7ED96816}"/>
                </a:ext>
              </a:extLst>
            </p:cNvPr>
            <p:cNvCxnSpPr>
              <a:cxnSpLocks/>
            </p:cNvCxnSpPr>
            <p:nvPr/>
          </p:nvCxnSpPr>
          <p:spPr>
            <a:xfrm>
              <a:off x="5457328" y="1770315"/>
              <a:ext cx="0" cy="4779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80777181-CA5B-43BC-B53F-EDF0C850B2DF}"/>
                </a:ext>
              </a:extLst>
            </p:cNvPr>
            <p:cNvCxnSpPr/>
            <p:nvPr/>
          </p:nvCxnSpPr>
          <p:spPr>
            <a:xfrm>
              <a:off x="870012" y="2521258"/>
              <a:ext cx="7395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8BF34DDD-A81F-4A56-8FEA-D8347C41B75C}"/>
                </a:ext>
              </a:extLst>
            </p:cNvPr>
            <p:cNvGrpSpPr/>
            <p:nvPr/>
          </p:nvGrpSpPr>
          <p:grpSpPr>
            <a:xfrm>
              <a:off x="1263606" y="2636953"/>
              <a:ext cx="6563984" cy="2608276"/>
              <a:chOff x="3092406" y="2636953"/>
              <a:chExt cx="6563984" cy="2608276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C4152CB7-9BC0-4BEA-A0E9-F38A39384BC9}"/>
                  </a:ext>
                </a:extLst>
              </p:cNvPr>
              <p:cNvGrpSpPr/>
              <p:nvPr/>
            </p:nvGrpSpPr>
            <p:grpSpPr>
              <a:xfrm>
                <a:off x="3092406" y="2636953"/>
                <a:ext cx="6563984" cy="2608276"/>
                <a:chOff x="3092406" y="2636953"/>
                <a:chExt cx="6563984" cy="2608276"/>
              </a:xfrm>
            </p:grpSpPr>
            <p:pic>
              <p:nvPicPr>
                <p:cNvPr id="4" name="Grafik 3">
                  <a:extLst>
                    <a:ext uri="{FF2B5EF4-FFF2-40B4-BE49-F238E27FC236}">
                      <a16:creationId xmlns:a16="http://schemas.microsoft.com/office/drawing/2014/main" id="{28F34E44-A473-424B-B02C-27974A690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2406" y="4160122"/>
                  <a:ext cx="1085107" cy="1085107"/>
                </a:xfrm>
                <a:prstGeom prst="rect">
                  <a:avLst/>
                </a:prstGeom>
              </p:spPr>
            </p:pic>
            <p:pic>
              <p:nvPicPr>
                <p:cNvPr id="5" name="Grafik 4">
                  <a:extLst>
                    <a:ext uri="{FF2B5EF4-FFF2-40B4-BE49-F238E27FC236}">
                      <a16:creationId xmlns:a16="http://schemas.microsoft.com/office/drawing/2014/main" id="{6127368B-3809-4FD3-9EE9-67555FEEC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904" y="2636953"/>
                  <a:ext cx="852113" cy="852113"/>
                </a:xfrm>
                <a:prstGeom prst="rect">
                  <a:avLst/>
                </a:prstGeom>
              </p:spPr>
            </p:pic>
            <p:sp>
              <p:nvSpPr>
                <p:cNvPr id="9" name="Pfeil: nach rechts 8">
                  <a:extLst>
                    <a:ext uri="{FF2B5EF4-FFF2-40B4-BE49-F238E27FC236}">
                      <a16:creationId xmlns:a16="http://schemas.microsoft.com/office/drawing/2014/main" id="{734B2E47-E0CF-4A47-893B-1DC6F74F192C}"/>
                    </a:ext>
                  </a:extLst>
                </p:cNvPr>
                <p:cNvSpPr/>
                <p:nvPr/>
              </p:nvSpPr>
              <p:spPr>
                <a:xfrm>
                  <a:off x="4225770" y="2990275"/>
                  <a:ext cx="585927" cy="275208"/>
                </a:xfrm>
                <a:prstGeom prst="rightArrow">
                  <a:avLst/>
                </a:prstGeom>
                <a:no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Pfeil: nach rechts 9">
                  <a:extLst>
                    <a:ext uri="{FF2B5EF4-FFF2-40B4-BE49-F238E27FC236}">
                      <a16:creationId xmlns:a16="http://schemas.microsoft.com/office/drawing/2014/main" id="{1AA1E90D-6B88-45B1-AC03-1BCC59981D32}"/>
                    </a:ext>
                  </a:extLst>
                </p:cNvPr>
                <p:cNvSpPr/>
                <p:nvPr/>
              </p:nvSpPr>
              <p:spPr>
                <a:xfrm>
                  <a:off x="4225770" y="4565071"/>
                  <a:ext cx="585927" cy="275208"/>
                </a:xfrm>
                <a:prstGeom prst="rightArrow">
                  <a:avLst/>
                </a:prstGeom>
                <a:no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Pfeil: nach rechts 10">
                  <a:extLst>
                    <a:ext uri="{FF2B5EF4-FFF2-40B4-BE49-F238E27FC236}">
                      <a16:creationId xmlns:a16="http://schemas.microsoft.com/office/drawing/2014/main" id="{78FD0EDE-3E86-4D91-A21D-479262582A88}"/>
                    </a:ext>
                  </a:extLst>
                </p:cNvPr>
                <p:cNvSpPr/>
                <p:nvPr/>
              </p:nvSpPr>
              <p:spPr>
                <a:xfrm>
                  <a:off x="7453323" y="3807547"/>
                  <a:ext cx="585927" cy="275208"/>
                </a:xfrm>
                <a:prstGeom prst="rightArrow">
                  <a:avLst/>
                </a:prstGeom>
                <a:no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6185E1C6-A310-4037-88B3-EEE01B63286C}"/>
                    </a:ext>
                  </a:extLst>
                </p:cNvPr>
                <p:cNvSpPr txBox="1"/>
                <p:nvPr/>
              </p:nvSpPr>
              <p:spPr>
                <a:xfrm>
                  <a:off x="8549195" y="3265483"/>
                  <a:ext cx="659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Halts</a:t>
                  </a:r>
                </a:p>
              </p:txBody>
            </p: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267FC40B-A5D8-4DEC-985A-5FD0984EFBC1}"/>
                    </a:ext>
                  </a:extLst>
                </p:cNvPr>
                <p:cNvSpPr/>
                <p:nvPr/>
              </p:nvSpPr>
              <p:spPr>
                <a:xfrm>
                  <a:off x="8190924" y="4275640"/>
                  <a:ext cx="14654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Does not Halt</a:t>
                  </a: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41C263D3-26A7-4E34-8987-F42809B5445A}"/>
                    </a:ext>
                  </a:extLst>
                </p:cNvPr>
                <p:cNvSpPr txBox="1"/>
                <p:nvPr/>
              </p:nvSpPr>
              <p:spPr>
                <a:xfrm>
                  <a:off x="8685450" y="3730611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or</a:t>
                  </a:r>
                </a:p>
              </p:txBody>
            </p:sp>
          </p:grp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072CE9DC-E502-40FB-A8E2-A1F4D9D460FD}"/>
                  </a:ext>
                </a:extLst>
              </p:cNvPr>
              <p:cNvSpPr/>
              <p:nvPr/>
            </p:nvSpPr>
            <p:spPr>
              <a:xfrm>
                <a:off x="5293051" y="2734086"/>
                <a:ext cx="1680399" cy="242213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54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E026460-C08B-4054-B46C-7D16D04FEAB8}"/>
              </a:ext>
            </a:extLst>
          </p:cNvPr>
          <p:cNvSpPr/>
          <p:nvPr/>
        </p:nvSpPr>
        <p:spPr>
          <a:xfrm>
            <a:off x="2290434" y="1923032"/>
            <a:ext cx="9010836" cy="39983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dirty="0">
                <a:solidFill>
                  <a:schemeClr val="tx1"/>
                </a:solidFill>
              </a:rPr>
              <a:t>H*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27368B-3809-4FD3-9EE9-67555FEEC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6637" y="2645831"/>
            <a:ext cx="852113" cy="852113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734B2E47-E0CF-4A47-893B-1DC6F74F192C}"/>
              </a:ext>
            </a:extLst>
          </p:cNvPr>
          <p:cNvSpPr/>
          <p:nvPr/>
        </p:nvSpPr>
        <p:spPr>
          <a:xfrm>
            <a:off x="3373503" y="2999153"/>
            <a:ext cx="585927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AA1E90D-6B88-45B1-AC03-1BCC59981D32}"/>
              </a:ext>
            </a:extLst>
          </p:cNvPr>
          <p:cNvSpPr/>
          <p:nvPr/>
        </p:nvSpPr>
        <p:spPr>
          <a:xfrm>
            <a:off x="3373503" y="4573949"/>
            <a:ext cx="585927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8FD0EDE-3E86-4D91-A21D-479262582A88}"/>
              </a:ext>
            </a:extLst>
          </p:cNvPr>
          <p:cNvSpPr/>
          <p:nvPr/>
        </p:nvSpPr>
        <p:spPr>
          <a:xfrm>
            <a:off x="6601056" y="3816425"/>
            <a:ext cx="585927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85E1C6-A310-4037-88B3-EEE01B63286C}"/>
              </a:ext>
            </a:extLst>
          </p:cNvPr>
          <p:cNvSpPr txBox="1"/>
          <p:nvPr/>
        </p:nvSpPr>
        <p:spPr>
          <a:xfrm>
            <a:off x="7696928" y="32743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Halts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7FC40B-A5D8-4DEC-985A-5FD0984EFBC1}"/>
              </a:ext>
            </a:extLst>
          </p:cNvPr>
          <p:cNvSpPr/>
          <p:nvPr/>
        </p:nvSpPr>
        <p:spPr>
          <a:xfrm>
            <a:off x="7338657" y="4284518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Does not Halt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C263D3-26A7-4E34-8987-F42809B5445A}"/>
              </a:ext>
            </a:extLst>
          </p:cNvPr>
          <p:cNvSpPr txBox="1"/>
          <p:nvPr/>
        </p:nvSpPr>
        <p:spPr>
          <a:xfrm>
            <a:off x="7833183" y="373948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72CE9DC-E502-40FB-A8E2-A1F4D9D460FD}"/>
              </a:ext>
            </a:extLst>
          </p:cNvPr>
          <p:cNvSpPr/>
          <p:nvPr/>
        </p:nvSpPr>
        <p:spPr>
          <a:xfrm>
            <a:off x="4440784" y="2742964"/>
            <a:ext cx="1680399" cy="24221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B336848-1681-4DD6-84EF-54531A96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6637" y="4285496"/>
            <a:ext cx="852113" cy="85211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CB13124-98BC-4674-A76E-C097A5FC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499" y="3527972"/>
            <a:ext cx="852113" cy="852113"/>
          </a:xfrm>
          <a:prstGeom prst="rect">
            <a:avLst/>
          </a:prstGeom>
        </p:spPr>
      </p:pic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16A34F9C-B30C-4A4C-8CA8-2C427D7911E3}"/>
              </a:ext>
            </a:extLst>
          </p:cNvPr>
          <p:cNvSpPr/>
          <p:nvPr/>
        </p:nvSpPr>
        <p:spPr>
          <a:xfrm>
            <a:off x="1723344" y="3833613"/>
            <a:ext cx="479873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F1FACF91-ED2F-4C94-BA36-9558A518D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30994" y="3100510"/>
            <a:ext cx="713625" cy="704705"/>
          </a:xfrm>
          <a:prstGeom prst="rect">
            <a:avLst/>
          </a:prstGeom>
        </p:spPr>
      </p:pic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AD4B1D20-2E4A-42DC-9993-F9C298C6C432}"/>
              </a:ext>
            </a:extLst>
          </p:cNvPr>
          <p:cNvSpPr/>
          <p:nvPr/>
        </p:nvSpPr>
        <p:spPr>
          <a:xfrm>
            <a:off x="8903602" y="3315258"/>
            <a:ext cx="479873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Pfeil: nach rechts 51">
            <a:extLst>
              <a:ext uri="{FF2B5EF4-FFF2-40B4-BE49-F238E27FC236}">
                <a16:creationId xmlns:a16="http://schemas.microsoft.com/office/drawing/2014/main" id="{6B633192-B793-47DB-A172-D9E951148EE6}"/>
              </a:ext>
            </a:extLst>
          </p:cNvPr>
          <p:cNvSpPr/>
          <p:nvPr/>
        </p:nvSpPr>
        <p:spPr>
          <a:xfrm>
            <a:off x="8907243" y="4378642"/>
            <a:ext cx="479873" cy="275208"/>
          </a:xfrm>
          <a:prstGeom prst="rightArrow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098A2A44-750E-4531-AC97-55DA5E8E0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00938" y="4143835"/>
            <a:ext cx="744821" cy="744821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28CF1FC8-E561-4E18-9006-22869C1C8577}"/>
              </a:ext>
            </a:extLst>
          </p:cNvPr>
          <p:cNvSpPr txBox="1"/>
          <p:nvPr/>
        </p:nvSpPr>
        <p:spPr>
          <a:xfrm>
            <a:off x="3700229" y="694809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8" tooltip="https://de.wikipedia.org/wiki/Datei:Dialog-stop-hand.sv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9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379A9E6F-3857-4AD8-B85D-38DED0A1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Halting Problem – Proof</a:t>
            </a:r>
          </a:p>
        </p:txBody>
      </p:sp>
    </p:spTree>
    <p:extLst>
      <p:ext uri="{BB962C8B-B14F-4D97-AF65-F5344CB8AC3E}">
        <p14:creationId xmlns:p14="http://schemas.microsoft.com/office/powerpoint/2010/main" val="31378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feld 53">
            <a:extLst>
              <a:ext uri="{FF2B5EF4-FFF2-40B4-BE49-F238E27FC236}">
                <a16:creationId xmlns:a16="http://schemas.microsoft.com/office/drawing/2014/main" id="{28CF1FC8-E561-4E18-9006-22869C1C8577}"/>
              </a:ext>
            </a:extLst>
          </p:cNvPr>
          <p:cNvSpPr txBox="1"/>
          <p:nvPr/>
        </p:nvSpPr>
        <p:spPr>
          <a:xfrm>
            <a:off x="3700229" y="694809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3" tooltip="https://de.wikipedia.org/wiki/Datei:Dialog-stop-hand.sv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4324F3E-D15A-4007-B59A-37DD214FF29C}"/>
              </a:ext>
            </a:extLst>
          </p:cNvPr>
          <p:cNvGrpSpPr/>
          <p:nvPr/>
        </p:nvGrpSpPr>
        <p:grpSpPr>
          <a:xfrm>
            <a:off x="891165" y="1923032"/>
            <a:ext cx="10410105" cy="3998374"/>
            <a:chOff x="891165" y="1923032"/>
            <a:chExt cx="10410105" cy="3998374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026460-C08B-4054-B46C-7D16D04FEAB8}"/>
                </a:ext>
              </a:extLst>
            </p:cNvPr>
            <p:cNvSpPr/>
            <p:nvPr/>
          </p:nvSpPr>
          <p:spPr>
            <a:xfrm>
              <a:off x="2290434" y="1923032"/>
              <a:ext cx="9010836" cy="399837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734B2E47-E0CF-4A47-893B-1DC6F74F192C}"/>
                </a:ext>
              </a:extLst>
            </p:cNvPr>
            <p:cNvSpPr/>
            <p:nvPr/>
          </p:nvSpPr>
          <p:spPr>
            <a:xfrm>
              <a:off x="3373503" y="2999153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AA1E90D-6B88-45B1-AC03-1BCC59981D32}"/>
                </a:ext>
              </a:extLst>
            </p:cNvPr>
            <p:cNvSpPr/>
            <p:nvPr/>
          </p:nvSpPr>
          <p:spPr>
            <a:xfrm>
              <a:off x="3373503" y="4573949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8FD0EDE-3E86-4D91-A21D-479262582A88}"/>
                </a:ext>
              </a:extLst>
            </p:cNvPr>
            <p:cNvSpPr/>
            <p:nvPr/>
          </p:nvSpPr>
          <p:spPr>
            <a:xfrm>
              <a:off x="6601056" y="3816425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85E1C6-A310-4037-88B3-EEE01B63286C}"/>
                </a:ext>
              </a:extLst>
            </p:cNvPr>
            <p:cNvSpPr txBox="1"/>
            <p:nvPr/>
          </p:nvSpPr>
          <p:spPr>
            <a:xfrm>
              <a:off x="7696928" y="327436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Halts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67FC40B-A5D8-4DEC-985A-5FD0984EFBC1}"/>
                </a:ext>
              </a:extLst>
            </p:cNvPr>
            <p:cNvSpPr/>
            <p:nvPr/>
          </p:nvSpPr>
          <p:spPr>
            <a:xfrm>
              <a:off x="7338657" y="4284518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Does not Halt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1C263D3-26A7-4E34-8987-F42809B5445A}"/>
                </a:ext>
              </a:extLst>
            </p:cNvPr>
            <p:cNvSpPr txBox="1"/>
            <p:nvPr/>
          </p:nvSpPr>
          <p:spPr>
            <a:xfrm>
              <a:off x="7833183" y="3739489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72CE9DC-E502-40FB-A8E2-A1F4D9D460FD}"/>
                </a:ext>
              </a:extLst>
            </p:cNvPr>
            <p:cNvSpPr/>
            <p:nvPr/>
          </p:nvSpPr>
          <p:spPr>
            <a:xfrm>
              <a:off x="4440784" y="2742964"/>
              <a:ext cx="1680399" cy="24221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16A34F9C-B30C-4A4C-8CA8-2C427D7911E3}"/>
                </a:ext>
              </a:extLst>
            </p:cNvPr>
            <p:cNvSpPr/>
            <p:nvPr/>
          </p:nvSpPr>
          <p:spPr>
            <a:xfrm>
              <a:off x="1723344" y="3833613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1FACF91-ED2F-4C94-BA36-9558A518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930994" y="3100510"/>
              <a:ext cx="713625" cy="704705"/>
            </a:xfrm>
            <a:prstGeom prst="rect">
              <a:avLst/>
            </a:prstGeom>
          </p:spPr>
        </p:pic>
        <p:sp>
          <p:nvSpPr>
            <p:cNvPr id="51" name="Pfeil: nach rechts 50">
              <a:extLst>
                <a:ext uri="{FF2B5EF4-FFF2-40B4-BE49-F238E27FC236}">
                  <a16:creationId xmlns:a16="http://schemas.microsoft.com/office/drawing/2014/main" id="{AD4B1D20-2E4A-42DC-9993-F9C298C6C432}"/>
                </a:ext>
              </a:extLst>
            </p:cNvPr>
            <p:cNvSpPr/>
            <p:nvPr/>
          </p:nvSpPr>
          <p:spPr>
            <a:xfrm>
              <a:off x="8903602" y="3315258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feil: nach rechts 51">
              <a:extLst>
                <a:ext uri="{FF2B5EF4-FFF2-40B4-BE49-F238E27FC236}">
                  <a16:creationId xmlns:a16="http://schemas.microsoft.com/office/drawing/2014/main" id="{6B633192-B793-47DB-A172-D9E951148EE6}"/>
                </a:ext>
              </a:extLst>
            </p:cNvPr>
            <p:cNvSpPr/>
            <p:nvPr/>
          </p:nvSpPr>
          <p:spPr>
            <a:xfrm>
              <a:off x="8907243" y="4378642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98A2A44-750E-4531-AC97-55DA5E8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900938" y="4143835"/>
              <a:ext cx="744821" cy="744821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59FF83-B05D-481C-8705-0289952148B7}"/>
                </a:ext>
              </a:extLst>
            </p:cNvPr>
            <p:cNvSpPr/>
            <p:nvPr/>
          </p:nvSpPr>
          <p:spPr>
            <a:xfrm>
              <a:off x="2458598" y="286264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CBBB70C-EF95-42A7-ACDB-C3F95BAC9AF8}"/>
                </a:ext>
              </a:extLst>
            </p:cNvPr>
            <p:cNvSpPr/>
            <p:nvPr/>
          </p:nvSpPr>
          <p:spPr>
            <a:xfrm>
              <a:off x="891165" y="369710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146DB9B-DCE1-4BF2-AC11-66C499A3E447}"/>
                </a:ext>
              </a:extLst>
            </p:cNvPr>
            <p:cNvSpPr/>
            <p:nvPr/>
          </p:nvSpPr>
          <p:spPr>
            <a:xfrm>
              <a:off x="2456948" y="4437441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EB91224-E975-49C4-90E5-2AAC42A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Into Itself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254BB61-886A-4018-884D-137C220A2AC3}"/>
              </a:ext>
            </a:extLst>
          </p:cNvPr>
          <p:cNvSpPr/>
          <p:nvPr/>
        </p:nvSpPr>
        <p:spPr>
          <a:xfrm>
            <a:off x="2161299" y="2676827"/>
            <a:ext cx="1180539" cy="913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C29F83D-2062-4DB3-8FF9-020275DA4DC6}"/>
              </a:ext>
            </a:extLst>
          </p:cNvPr>
          <p:cNvSpPr/>
          <p:nvPr/>
        </p:nvSpPr>
        <p:spPr>
          <a:xfrm>
            <a:off x="2185070" y="4251623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0F2BD57-B097-4563-8C4E-A320756BE3EC}"/>
              </a:ext>
            </a:extLst>
          </p:cNvPr>
          <p:cNvSpPr/>
          <p:nvPr/>
        </p:nvSpPr>
        <p:spPr>
          <a:xfrm>
            <a:off x="5197241" y="-1068078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1FA63B3-7B95-47F0-AFBA-4B6AB17992F7}"/>
              </a:ext>
            </a:extLst>
          </p:cNvPr>
          <p:cNvSpPr/>
          <p:nvPr/>
        </p:nvSpPr>
        <p:spPr>
          <a:xfrm>
            <a:off x="6694253" y="-1068078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6B8EDC9-4708-43AE-AF15-1F9B35831604}"/>
              </a:ext>
            </a:extLst>
          </p:cNvPr>
          <p:cNvSpPr/>
          <p:nvPr/>
        </p:nvSpPr>
        <p:spPr>
          <a:xfrm>
            <a:off x="8071389" y="-1068077"/>
            <a:ext cx="973219" cy="9176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5580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feld 53">
            <a:extLst>
              <a:ext uri="{FF2B5EF4-FFF2-40B4-BE49-F238E27FC236}">
                <a16:creationId xmlns:a16="http://schemas.microsoft.com/office/drawing/2014/main" id="{28CF1FC8-E561-4E18-9006-22869C1C8577}"/>
              </a:ext>
            </a:extLst>
          </p:cNvPr>
          <p:cNvSpPr txBox="1"/>
          <p:nvPr/>
        </p:nvSpPr>
        <p:spPr>
          <a:xfrm>
            <a:off x="3700229" y="694809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3" tooltip="https://de.wikipedia.org/wiki/Datei:Dialog-stop-hand.svg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4324F3E-D15A-4007-B59A-37DD214FF29C}"/>
              </a:ext>
            </a:extLst>
          </p:cNvPr>
          <p:cNvGrpSpPr/>
          <p:nvPr/>
        </p:nvGrpSpPr>
        <p:grpSpPr>
          <a:xfrm>
            <a:off x="891165" y="1923032"/>
            <a:ext cx="10410105" cy="3998374"/>
            <a:chOff x="891165" y="1923032"/>
            <a:chExt cx="10410105" cy="3998374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026460-C08B-4054-B46C-7D16D04FEAB8}"/>
                </a:ext>
              </a:extLst>
            </p:cNvPr>
            <p:cNvSpPr/>
            <p:nvPr/>
          </p:nvSpPr>
          <p:spPr>
            <a:xfrm>
              <a:off x="2290434" y="1923032"/>
              <a:ext cx="9010836" cy="399837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734B2E47-E0CF-4A47-893B-1DC6F74F192C}"/>
                </a:ext>
              </a:extLst>
            </p:cNvPr>
            <p:cNvSpPr/>
            <p:nvPr/>
          </p:nvSpPr>
          <p:spPr>
            <a:xfrm>
              <a:off x="3373503" y="2999153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AA1E90D-6B88-45B1-AC03-1BCC59981D32}"/>
                </a:ext>
              </a:extLst>
            </p:cNvPr>
            <p:cNvSpPr/>
            <p:nvPr/>
          </p:nvSpPr>
          <p:spPr>
            <a:xfrm>
              <a:off x="3373503" y="4573949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8FD0EDE-3E86-4D91-A21D-479262582A88}"/>
                </a:ext>
              </a:extLst>
            </p:cNvPr>
            <p:cNvSpPr/>
            <p:nvPr/>
          </p:nvSpPr>
          <p:spPr>
            <a:xfrm>
              <a:off x="6601056" y="3816425"/>
              <a:ext cx="585927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185E1C6-A310-4037-88B3-EEE01B63286C}"/>
                </a:ext>
              </a:extLst>
            </p:cNvPr>
            <p:cNvSpPr txBox="1"/>
            <p:nvPr/>
          </p:nvSpPr>
          <p:spPr>
            <a:xfrm>
              <a:off x="7696928" y="327436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Halts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67FC40B-A5D8-4DEC-985A-5FD0984EFBC1}"/>
                </a:ext>
              </a:extLst>
            </p:cNvPr>
            <p:cNvSpPr/>
            <p:nvPr/>
          </p:nvSpPr>
          <p:spPr>
            <a:xfrm>
              <a:off x="7338657" y="4284518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Does not Halt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1C263D3-26A7-4E34-8987-F42809B5445A}"/>
                </a:ext>
              </a:extLst>
            </p:cNvPr>
            <p:cNvSpPr txBox="1"/>
            <p:nvPr/>
          </p:nvSpPr>
          <p:spPr>
            <a:xfrm>
              <a:off x="7833183" y="3739489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72CE9DC-E502-40FB-A8E2-A1F4D9D460FD}"/>
                </a:ext>
              </a:extLst>
            </p:cNvPr>
            <p:cNvSpPr/>
            <p:nvPr/>
          </p:nvSpPr>
          <p:spPr>
            <a:xfrm>
              <a:off x="4440784" y="2742964"/>
              <a:ext cx="1680399" cy="24221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16A34F9C-B30C-4A4C-8CA8-2C427D7911E3}"/>
                </a:ext>
              </a:extLst>
            </p:cNvPr>
            <p:cNvSpPr/>
            <p:nvPr/>
          </p:nvSpPr>
          <p:spPr>
            <a:xfrm>
              <a:off x="1723344" y="3833613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1FACF91-ED2F-4C94-BA36-9558A518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930994" y="3100510"/>
              <a:ext cx="713625" cy="704705"/>
            </a:xfrm>
            <a:prstGeom prst="rect">
              <a:avLst/>
            </a:prstGeom>
          </p:spPr>
        </p:pic>
        <p:sp>
          <p:nvSpPr>
            <p:cNvPr id="51" name="Pfeil: nach rechts 50">
              <a:extLst>
                <a:ext uri="{FF2B5EF4-FFF2-40B4-BE49-F238E27FC236}">
                  <a16:creationId xmlns:a16="http://schemas.microsoft.com/office/drawing/2014/main" id="{AD4B1D20-2E4A-42DC-9993-F9C298C6C432}"/>
                </a:ext>
              </a:extLst>
            </p:cNvPr>
            <p:cNvSpPr/>
            <p:nvPr/>
          </p:nvSpPr>
          <p:spPr>
            <a:xfrm>
              <a:off x="8903602" y="3315258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feil: nach rechts 51">
              <a:extLst>
                <a:ext uri="{FF2B5EF4-FFF2-40B4-BE49-F238E27FC236}">
                  <a16:creationId xmlns:a16="http://schemas.microsoft.com/office/drawing/2014/main" id="{6B633192-B793-47DB-A172-D9E951148EE6}"/>
                </a:ext>
              </a:extLst>
            </p:cNvPr>
            <p:cNvSpPr/>
            <p:nvPr/>
          </p:nvSpPr>
          <p:spPr>
            <a:xfrm>
              <a:off x="8907243" y="4378642"/>
              <a:ext cx="479873" cy="275208"/>
            </a:xfrm>
            <a:prstGeom prst="rightArrow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98A2A44-750E-4531-AC97-55DA5E8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900938" y="4143835"/>
              <a:ext cx="744821" cy="744821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59FF83-B05D-481C-8705-0289952148B7}"/>
                </a:ext>
              </a:extLst>
            </p:cNvPr>
            <p:cNvSpPr/>
            <p:nvPr/>
          </p:nvSpPr>
          <p:spPr>
            <a:xfrm>
              <a:off x="2458598" y="286264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CBBB70C-EF95-42A7-ACDB-C3F95BAC9AF8}"/>
                </a:ext>
              </a:extLst>
            </p:cNvPr>
            <p:cNvSpPr/>
            <p:nvPr/>
          </p:nvSpPr>
          <p:spPr>
            <a:xfrm>
              <a:off x="891165" y="3697105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146DB9B-DCE1-4BF2-AC11-66C499A3E447}"/>
                </a:ext>
              </a:extLst>
            </p:cNvPr>
            <p:cNvSpPr/>
            <p:nvPr/>
          </p:nvSpPr>
          <p:spPr>
            <a:xfrm>
              <a:off x="2456948" y="4437441"/>
              <a:ext cx="648189" cy="54822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3200" dirty="0">
                  <a:solidFill>
                    <a:schemeClr val="tx1"/>
                  </a:solidFill>
                </a:rPr>
                <a:t>H*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EB91224-E975-49C4-90E5-2AAC42A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Into Itself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254BB61-886A-4018-884D-137C220A2AC3}"/>
              </a:ext>
            </a:extLst>
          </p:cNvPr>
          <p:cNvSpPr/>
          <p:nvPr/>
        </p:nvSpPr>
        <p:spPr>
          <a:xfrm>
            <a:off x="2161299" y="2676827"/>
            <a:ext cx="1180539" cy="9136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C29F83D-2062-4DB3-8FF9-020275DA4DC6}"/>
              </a:ext>
            </a:extLst>
          </p:cNvPr>
          <p:cNvSpPr/>
          <p:nvPr/>
        </p:nvSpPr>
        <p:spPr>
          <a:xfrm>
            <a:off x="2185070" y="4251623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0F2BD57-B097-4563-8C4E-A320756BE3EC}"/>
              </a:ext>
            </a:extLst>
          </p:cNvPr>
          <p:cNvSpPr/>
          <p:nvPr/>
        </p:nvSpPr>
        <p:spPr>
          <a:xfrm>
            <a:off x="5197241" y="-1068078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1FA63B3-7B95-47F0-AFBA-4B6AB17992F7}"/>
              </a:ext>
            </a:extLst>
          </p:cNvPr>
          <p:cNvSpPr/>
          <p:nvPr/>
        </p:nvSpPr>
        <p:spPr>
          <a:xfrm>
            <a:off x="6694253" y="-1068078"/>
            <a:ext cx="1180539" cy="91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6B8EDC9-4708-43AE-AF15-1F9B35831604}"/>
              </a:ext>
            </a:extLst>
          </p:cNvPr>
          <p:cNvSpPr/>
          <p:nvPr/>
        </p:nvSpPr>
        <p:spPr>
          <a:xfrm>
            <a:off x="7604567" y="3257830"/>
            <a:ext cx="844952" cy="4282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0803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Breitbild</PresentationFormat>
  <Paragraphs>323</Paragraphs>
  <Slides>28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Office</vt:lpstr>
      <vt:lpstr>Complexity Theory and Computability</vt:lpstr>
      <vt:lpstr>Disclaimer: Tip of the Iceberg</vt:lpstr>
      <vt:lpstr>Computability Theory</vt:lpstr>
      <vt:lpstr>Halting Problem</vt:lpstr>
      <vt:lpstr>Halting Problem – Proof by contradiction</vt:lpstr>
      <vt:lpstr>Halting Problem – Proof – Assumption</vt:lpstr>
      <vt:lpstr>Halting Problem – Proof</vt:lpstr>
      <vt:lpstr>Into Itself</vt:lpstr>
      <vt:lpstr>Into Itself</vt:lpstr>
      <vt:lpstr>Into Itself</vt:lpstr>
      <vt:lpstr>Into Itself</vt:lpstr>
      <vt:lpstr>Other undecidable Problems</vt:lpstr>
      <vt:lpstr>Complexity Theory</vt:lpstr>
      <vt:lpstr>Complexity Class P - Easy Problems</vt:lpstr>
      <vt:lpstr>Complexity Class NP – Easy to Check</vt:lpstr>
      <vt:lpstr>P versus NP</vt:lpstr>
      <vt:lpstr>Proving NP-completeness</vt:lpstr>
      <vt:lpstr>Example – Proof Knapsack</vt:lpstr>
      <vt:lpstr>Show it is in NP – Solution checking is fast</vt:lpstr>
      <vt:lpstr>Show it is in NP – Solution checking is fast</vt:lpstr>
      <vt:lpstr>Show it is in NP – Solution checking is fast</vt:lpstr>
      <vt:lpstr>Show it is NP-hard</vt:lpstr>
      <vt:lpstr>Show it is NP-hard</vt:lpstr>
      <vt:lpstr>Show it is NP-hard</vt:lpstr>
      <vt:lpstr>Implication P = NP</vt:lpstr>
      <vt:lpstr>Conclusion &amp; Recap</vt:lpstr>
      <vt:lpstr>Conclusion &amp; Recap</vt:lpstr>
      <vt:lpstr>Conclusion &amp;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Kuchelmeister</dc:creator>
  <cp:lastModifiedBy>Hannes Kuchelmeister</cp:lastModifiedBy>
  <cp:revision>192</cp:revision>
  <dcterms:created xsi:type="dcterms:W3CDTF">2018-02-14T11:48:02Z</dcterms:created>
  <dcterms:modified xsi:type="dcterms:W3CDTF">2018-02-27T18:58:59Z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